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9"/>
  </p:notesMasterIdLst>
  <p:sldIdLst>
    <p:sldId id="333" r:id="rId5"/>
    <p:sldId id="377" r:id="rId6"/>
    <p:sldId id="370" r:id="rId7"/>
    <p:sldId id="294" r:id="rId8"/>
    <p:sldId id="300" r:id="rId9"/>
    <p:sldId id="375" r:id="rId10"/>
    <p:sldId id="301" r:id="rId11"/>
    <p:sldId id="366" r:id="rId12"/>
    <p:sldId id="367" r:id="rId13"/>
    <p:sldId id="337" r:id="rId14"/>
    <p:sldId id="369" r:id="rId15"/>
    <p:sldId id="373" r:id="rId16"/>
    <p:sldId id="376" r:id="rId17"/>
    <p:sldId id="365" r:id="rId18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5CF"/>
    <a:srgbClr val="CCCCFF"/>
    <a:srgbClr val="9999FF"/>
    <a:srgbClr val="7DCAFF"/>
    <a:srgbClr val="1C9FF0"/>
    <a:srgbClr val="61B0FF"/>
    <a:srgbClr val="CFF5F9"/>
    <a:srgbClr val="33CCFF"/>
    <a:srgbClr val="3F9B92"/>
    <a:srgbClr val="00C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9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8F364-A67B-4819-8F58-8929D382F21C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66DBD497-3731-469B-9C9B-5E417E8A48EA}">
      <dgm:prSet phldrT="[Text]"/>
      <dgm:spPr>
        <a:xfrm>
          <a:off x="374" y="305582"/>
          <a:ext cx="1610008" cy="1932010"/>
        </a:xfrm>
        <a:prstGeom prst="roundRect">
          <a:avLst>
            <a:gd name="adj" fmla="val 5000"/>
          </a:avLst>
        </a:prstGeom>
        <a:solidFill>
          <a:srgbClr val="00B0F0"/>
        </a:solidFill>
      </dgm:spPr>
      <dgm:t>
        <a:bodyPr/>
        <a:lstStyle/>
        <a:p>
          <a:pPr>
            <a:buNone/>
          </a:pPr>
          <a:r>
            <a:rPr lang="en-IE" dirty="0">
              <a:solidFill>
                <a:schemeClr val="tx1"/>
              </a:solidFill>
              <a:latin typeface="Calibri"/>
              <a:ea typeface="+mn-ea"/>
              <a:cs typeface="+mn-cs"/>
            </a:rPr>
            <a:t>Semester Two</a:t>
          </a:r>
        </a:p>
      </dgm:t>
    </dgm:pt>
    <dgm:pt modelId="{0EF229E0-CEA5-4DAF-AFE6-5B1AB217168D}" type="parTrans" cxnId="{BFCF3D4A-F102-49C9-88BF-D1EEA146A459}">
      <dgm:prSet/>
      <dgm:spPr/>
      <dgm:t>
        <a:bodyPr/>
        <a:lstStyle/>
        <a:p>
          <a:endParaRPr lang="en-IE"/>
        </a:p>
      </dgm:t>
    </dgm:pt>
    <dgm:pt modelId="{32F40676-E014-4095-A2A1-5FD9F1974054}" type="sibTrans" cxnId="{BFCF3D4A-F102-49C9-88BF-D1EEA146A459}">
      <dgm:prSet/>
      <dgm:spPr/>
      <dgm:t>
        <a:bodyPr/>
        <a:lstStyle/>
        <a:p>
          <a:endParaRPr lang="en-IE"/>
        </a:p>
      </dgm:t>
    </dgm:pt>
    <dgm:pt modelId="{B4AD29DD-C5E8-4107-8FD4-54CCB3A94364}">
      <dgm:prSet phldrT="[Text]"/>
      <dgm:spPr>
        <a:xfrm>
          <a:off x="322375" y="305582"/>
          <a:ext cx="1199456" cy="1932010"/>
        </a:xfrm>
        <a:prstGeom prst="rect">
          <a:avLst/>
        </a:prstGeom>
        <a:sp3d/>
      </dgm:spPr>
      <dgm:t>
        <a:bodyPr/>
        <a:lstStyle/>
        <a:p>
          <a:pPr>
            <a:buNone/>
          </a:pPr>
          <a:r>
            <a:rPr lang="en-IE" dirty="0">
              <a:latin typeface="Calibri"/>
              <a:ea typeface="+mn-ea"/>
              <a:cs typeface="+mn-cs"/>
            </a:rPr>
            <a:t>Cross-Platform Communications</a:t>
          </a:r>
        </a:p>
        <a:p>
          <a:pPr>
            <a:buNone/>
          </a:pPr>
          <a:endParaRPr lang="en-IE" dirty="0"/>
        </a:p>
        <a:p>
          <a:pPr>
            <a:buNone/>
          </a:pPr>
          <a:r>
            <a:rPr lang="en-IE" dirty="0"/>
            <a:t>10 ECTS</a:t>
          </a:r>
          <a:endParaRPr lang="en-IE" dirty="0">
            <a:latin typeface="Calibri"/>
            <a:ea typeface="+mn-ea"/>
            <a:cs typeface="+mn-cs"/>
          </a:endParaRPr>
        </a:p>
      </dgm:t>
    </dgm:pt>
    <dgm:pt modelId="{C1F90637-26E4-459A-92F6-665CE9985269}" type="parTrans" cxnId="{FB76087C-026E-48BB-BF83-41FCE0D595C1}">
      <dgm:prSet/>
      <dgm:spPr/>
      <dgm:t>
        <a:bodyPr/>
        <a:lstStyle/>
        <a:p>
          <a:endParaRPr lang="en-IE"/>
        </a:p>
      </dgm:t>
    </dgm:pt>
    <dgm:pt modelId="{EC98FCC0-5FF6-49AA-B5D9-249FD34893A7}" type="sibTrans" cxnId="{FB76087C-026E-48BB-BF83-41FCE0D595C1}">
      <dgm:prSet/>
      <dgm:spPr/>
      <dgm:t>
        <a:bodyPr/>
        <a:lstStyle/>
        <a:p>
          <a:endParaRPr lang="en-IE"/>
        </a:p>
      </dgm:t>
    </dgm:pt>
    <dgm:pt modelId="{64091E42-15DB-467D-A47A-C36A41AD9B73}">
      <dgm:prSet phldrT="[Text]"/>
      <dgm:spPr>
        <a:xfrm>
          <a:off x="1666733" y="305582"/>
          <a:ext cx="1610008" cy="1932010"/>
        </a:xfrm>
        <a:prstGeom prst="roundRect">
          <a:avLst>
            <a:gd name="adj" fmla="val 5000"/>
          </a:avLst>
        </a:prstGeom>
      </dgm:spPr>
      <dgm:t>
        <a:bodyPr/>
        <a:lstStyle/>
        <a:p>
          <a:pPr>
            <a:buNone/>
          </a:pPr>
          <a:r>
            <a:rPr lang="en-IE" dirty="0">
              <a:solidFill>
                <a:schemeClr val="tx1"/>
              </a:solidFill>
              <a:latin typeface="Calibri"/>
              <a:ea typeface="+mn-ea"/>
              <a:cs typeface="+mn-cs"/>
            </a:rPr>
            <a:t>Semester Two</a:t>
          </a:r>
        </a:p>
      </dgm:t>
    </dgm:pt>
    <dgm:pt modelId="{EC77078B-F4A4-4A92-BD6D-88AC9F36E8CE}" type="parTrans" cxnId="{C9E1E803-4785-4B21-9B0D-7B82ACC4E760}">
      <dgm:prSet/>
      <dgm:spPr/>
      <dgm:t>
        <a:bodyPr/>
        <a:lstStyle/>
        <a:p>
          <a:endParaRPr lang="en-IE"/>
        </a:p>
      </dgm:t>
    </dgm:pt>
    <dgm:pt modelId="{7C0087BC-BE9B-4E95-97C8-B6A184C35929}" type="sibTrans" cxnId="{C9E1E803-4785-4B21-9B0D-7B82ACC4E760}">
      <dgm:prSet/>
      <dgm:spPr/>
      <dgm:t>
        <a:bodyPr/>
        <a:lstStyle/>
        <a:p>
          <a:endParaRPr lang="en-IE"/>
        </a:p>
      </dgm:t>
    </dgm:pt>
    <dgm:pt modelId="{A3623877-33FA-4DEE-AD78-A16455441ECB}">
      <dgm:prSet phldrT="[Text]"/>
      <dgm:spPr>
        <a:xfrm>
          <a:off x="1988734" y="305582"/>
          <a:ext cx="1199456" cy="1932010"/>
        </a:xfrm>
        <a:prstGeom prst="rect">
          <a:avLst/>
        </a:prstGeom>
        <a:sp3d/>
      </dgm:spPr>
      <dgm:t>
        <a:bodyPr/>
        <a:lstStyle/>
        <a:p>
          <a:pPr>
            <a:buNone/>
          </a:pPr>
          <a:r>
            <a:rPr lang="en-IE" dirty="0">
              <a:latin typeface="Calibri"/>
              <a:ea typeface="+mn-ea"/>
              <a:cs typeface="+mn-cs"/>
            </a:rPr>
            <a:t>Insights and Analytics</a:t>
          </a:r>
        </a:p>
        <a:p>
          <a:pPr>
            <a:buNone/>
          </a:pPr>
          <a:endParaRPr lang="en-IE" dirty="0"/>
        </a:p>
        <a:p>
          <a:pPr>
            <a:buNone/>
          </a:pPr>
          <a:r>
            <a:rPr lang="en-IE" dirty="0"/>
            <a:t>10 ECTS</a:t>
          </a:r>
          <a:endParaRPr lang="en-IE" dirty="0">
            <a:latin typeface="Calibri"/>
            <a:ea typeface="+mn-ea"/>
            <a:cs typeface="+mn-cs"/>
          </a:endParaRPr>
        </a:p>
      </dgm:t>
    </dgm:pt>
    <dgm:pt modelId="{2838F361-6267-4CC2-97C5-66155E81EF84}" type="parTrans" cxnId="{B69F77B1-11AE-4BFB-97B2-846389DE1BC6}">
      <dgm:prSet/>
      <dgm:spPr/>
      <dgm:t>
        <a:bodyPr/>
        <a:lstStyle/>
        <a:p>
          <a:endParaRPr lang="en-IE"/>
        </a:p>
      </dgm:t>
    </dgm:pt>
    <dgm:pt modelId="{6489B164-2252-402A-96F8-915C9511DB6F}" type="sibTrans" cxnId="{B69F77B1-11AE-4BFB-97B2-846389DE1BC6}">
      <dgm:prSet/>
      <dgm:spPr/>
      <dgm:t>
        <a:bodyPr/>
        <a:lstStyle/>
        <a:p>
          <a:endParaRPr lang="en-IE"/>
        </a:p>
      </dgm:t>
    </dgm:pt>
    <dgm:pt modelId="{50CEC8EB-F7D2-4DD7-B25E-4AF8E66C2599}">
      <dgm:prSet phldrT="[Text]"/>
      <dgm:spPr>
        <a:xfrm>
          <a:off x="3333092" y="305582"/>
          <a:ext cx="1610008" cy="1932010"/>
        </a:xfrm>
        <a:prstGeom prst="roundRect">
          <a:avLst>
            <a:gd name="adj" fmla="val 5000"/>
          </a:avLst>
        </a:prstGeom>
      </dgm:spPr>
      <dgm:t>
        <a:bodyPr/>
        <a:lstStyle/>
        <a:p>
          <a:pPr>
            <a:buNone/>
          </a:pPr>
          <a:r>
            <a:rPr lang="en-IE" dirty="0">
              <a:solidFill>
                <a:schemeClr val="tx1"/>
              </a:solidFill>
              <a:latin typeface="Calibri"/>
              <a:ea typeface="+mn-ea"/>
              <a:cs typeface="+mn-cs"/>
            </a:rPr>
            <a:t>Semester Two</a:t>
          </a:r>
        </a:p>
      </dgm:t>
    </dgm:pt>
    <dgm:pt modelId="{7821B782-FC08-46FB-A558-517801B6C37F}" type="parTrans" cxnId="{2F3A1FDC-B8DC-458E-9350-D594A85F5C4F}">
      <dgm:prSet/>
      <dgm:spPr/>
      <dgm:t>
        <a:bodyPr/>
        <a:lstStyle/>
        <a:p>
          <a:endParaRPr lang="en-IE"/>
        </a:p>
      </dgm:t>
    </dgm:pt>
    <dgm:pt modelId="{87443916-8482-4193-84C7-4C14A26A85D9}" type="sibTrans" cxnId="{2F3A1FDC-B8DC-458E-9350-D594A85F5C4F}">
      <dgm:prSet/>
      <dgm:spPr/>
      <dgm:t>
        <a:bodyPr/>
        <a:lstStyle/>
        <a:p>
          <a:endParaRPr lang="en-IE"/>
        </a:p>
      </dgm:t>
    </dgm:pt>
    <dgm:pt modelId="{9C74CB20-E80E-42EB-9A76-C9C4008DC66F}">
      <dgm:prSet phldrT="[Text]" custT="1"/>
      <dgm:spPr>
        <a:xfrm>
          <a:off x="3655093" y="305582"/>
          <a:ext cx="1199456" cy="1932010"/>
        </a:xfrm>
        <a:prstGeom prst="rect">
          <a:avLst/>
        </a:prstGeom>
        <a:sp3d/>
      </dgm:spPr>
      <dgm:t>
        <a:bodyPr/>
        <a:lstStyle/>
        <a:p>
          <a:pPr>
            <a:buNone/>
          </a:pPr>
          <a:r>
            <a:rPr lang="en-IE" sz="1600" dirty="0">
              <a:latin typeface="Calibri"/>
              <a:ea typeface="+mn-ea"/>
              <a:cs typeface="+mn-cs"/>
            </a:rPr>
            <a:t>Leadership in Commercial Creativity</a:t>
          </a:r>
        </a:p>
        <a:p>
          <a:pPr>
            <a:buNone/>
          </a:pPr>
          <a:endParaRPr lang="en-IE" sz="200" dirty="0"/>
        </a:p>
        <a:p>
          <a:pPr>
            <a:buNone/>
          </a:pPr>
          <a:r>
            <a:rPr lang="en-IE" sz="1600" dirty="0"/>
            <a:t>10 ECTS</a:t>
          </a:r>
          <a:endParaRPr lang="en-IE" sz="1600" dirty="0">
            <a:latin typeface="Calibri"/>
            <a:ea typeface="+mn-ea"/>
            <a:cs typeface="+mn-cs"/>
          </a:endParaRPr>
        </a:p>
      </dgm:t>
    </dgm:pt>
    <dgm:pt modelId="{754A4CA7-DFDE-4A8D-9753-BF75EF57B82A}" type="parTrans" cxnId="{8873B89D-04C9-4108-8813-D63F8AD64B92}">
      <dgm:prSet/>
      <dgm:spPr/>
      <dgm:t>
        <a:bodyPr/>
        <a:lstStyle/>
        <a:p>
          <a:endParaRPr lang="en-IE"/>
        </a:p>
      </dgm:t>
    </dgm:pt>
    <dgm:pt modelId="{50628274-7E1F-48F1-A837-45F2CC188A19}" type="sibTrans" cxnId="{8873B89D-04C9-4108-8813-D63F8AD64B92}">
      <dgm:prSet/>
      <dgm:spPr/>
      <dgm:t>
        <a:bodyPr/>
        <a:lstStyle/>
        <a:p>
          <a:endParaRPr lang="en-IE"/>
        </a:p>
      </dgm:t>
    </dgm:pt>
    <dgm:pt modelId="{F9B206D6-B961-4ECD-B2DB-1CA9D22214C1}">
      <dgm:prSet/>
      <dgm:spPr/>
      <dgm:t>
        <a:bodyPr/>
        <a:lstStyle/>
        <a:p>
          <a:pPr>
            <a:buNone/>
          </a:pPr>
          <a:endParaRPr lang="en-IE" dirty="0"/>
        </a:p>
      </dgm:t>
    </dgm:pt>
    <dgm:pt modelId="{C4AFFC54-B32A-459F-83BA-CB917B203859}" type="parTrans" cxnId="{535B6E2A-1E58-43D8-9CA7-EBF68FF832D2}">
      <dgm:prSet/>
      <dgm:spPr/>
      <dgm:t>
        <a:bodyPr/>
        <a:lstStyle/>
        <a:p>
          <a:endParaRPr lang="en-GB"/>
        </a:p>
      </dgm:t>
    </dgm:pt>
    <dgm:pt modelId="{23E8ED3D-4CD0-4936-B87D-3FC9B06D9AF4}" type="sibTrans" cxnId="{535B6E2A-1E58-43D8-9CA7-EBF68FF832D2}">
      <dgm:prSet/>
      <dgm:spPr/>
      <dgm:t>
        <a:bodyPr/>
        <a:lstStyle/>
        <a:p>
          <a:endParaRPr lang="en-GB"/>
        </a:p>
      </dgm:t>
    </dgm:pt>
    <dgm:pt modelId="{A9FE1323-DD7A-4AAA-9A01-73CF9432EC1E}">
      <dgm:prSet/>
      <dgm:spPr/>
      <dgm:t>
        <a:bodyPr/>
        <a:lstStyle/>
        <a:p>
          <a:pPr>
            <a:buNone/>
          </a:pPr>
          <a:r>
            <a:rPr lang="en-IE" dirty="0"/>
            <a:t>6-week block</a:t>
          </a:r>
        </a:p>
      </dgm:t>
    </dgm:pt>
    <dgm:pt modelId="{E19996BC-41CA-4759-BBC6-BF2FC5E8B5CB}" type="parTrans" cxnId="{AFD48CC0-F833-4FFA-B084-E428DA3FB7EE}">
      <dgm:prSet/>
      <dgm:spPr/>
      <dgm:t>
        <a:bodyPr/>
        <a:lstStyle/>
        <a:p>
          <a:endParaRPr lang="en-GB"/>
        </a:p>
      </dgm:t>
    </dgm:pt>
    <dgm:pt modelId="{94D70984-20A0-43AC-8189-5A755A505911}" type="sibTrans" cxnId="{AFD48CC0-F833-4FFA-B084-E428DA3FB7EE}">
      <dgm:prSet/>
      <dgm:spPr/>
      <dgm:t>
        <a:bodyPr/>
        <a:lstStyle/>
        <a:p>
          <a:endParaRPr lang="en-GB"/>
        </a:p>
      </dgm:t>
    </dgm:pt>
    <dgm:pt modelId="{A3DE79DE-8B2D-4AC5-BB65-B6E9AE700215}">
      <dgm:prSet/>
      <dgm:spPr/>
      <dgm:t>
        <a:bodyPr/>
        <a:lstStyle/>
        <a:p>
          <a:pPr>
            <a:buNone/>
          </a:pPr>
          <a:endParaRPr lang="en-IE" dirty="0"/>
        </a:p>
      </dgm:t>
    </dgm:pt>
    <dgm:pt modelId="{988DB803-D22E-4121-877D-33404C1E314B}" type="parTrans" cxnId="{57FB72D1-CC5B-4821-B560-761AED4DBA4A}">
      <dgm:prSet/>
      <dgm:spPr/>
      <dgm:t>
        <a:bodyPr/>
        <a:lstStyle/>
        <a:p>
          <a:endParaRPr lang="en-GB"/>
        </a:p>
      </dgm:t>
    </dgm:pt>
    <dgm:pt modelId="{FE76D2E3-97FB-43A1-A757-631C9A2D9505}" type="sibTrans" cxnId="{57FB72D1-CC5B-4821-B560-761AED4DBA4A}">
      <dgm:prSet/>
      <dgm:spPr/>
      <dgm:t>
        <a:bodyPr/>
        <a:lstStyle/>
        <a:p>
          <a:endParaRPr lang="en-GB"/>
        </a:p>
      </dgm:t>
    </dgm:pt>
    <dgm:pt modelId="{6C187230-3181-4EE9-86CA-73F95B4E2409}">
      <dgm:prSet/>
      <dgm:spPr/>
      <dgm:t>
        <a:bodyPr/>
        <a:lstStyle/>
        <a:p>
          <a:pPr>
            <a:buNone/>
          </a:pPr>
          <a:r>
            <a:rPr lang="en-IE" dirty="0"/>
            <a:t>6-week block</a:t>
          </a:r>
        </a:p>
      </dgm:t>
    </dgm:pt>
    <dgm:pt modelId="{C401ABC4-E895-4205-97DE-419BED2FD2BC}" type="parTrans" cxnId="{564D927F-D646-4D37-9C59-1F60F31C5ADA}">
      <dgm:prSet/>
      <dgm:spPr/>
      <dgm:t>
        <a:bodyPr/>
        <a:lstStyle/>
        <a:p>
          <a:endParaRPr lang="en-GB"/>
        </a:p>
      </dgm:t>
    </dgm:pt>
    <dgm:pt modelId="{53348550-CC33-45D5-ACE1-8E5A878515B0}" type="sibTrans" cxnId="{564D927F-D646-4D37-9C59-1F60F31C5ADA}">
      <dgm:prSet/>
      <dgm:spPr/>
      <dgm:t>
        <a:bodyPr/>
        <a:lstStyle/>
        <a:p>
          <a:endParaRPr lang="en-GB"/>
        </a:p>
      </dgm:t>
    </dgm:pt>
    <dgm:pt modelId="{42C794CF-4EA1-4157-ACD3-7D4B72AF2253}">
      <dgm:prSet custT="1"/>
      <dgm:spPr/>
      <dgm:t>
        <a:bodyPr/>
        <a:lstStyle/>
        <a:p>
          <a:pPr>
            <a:buNone/>
          </a:pPr>
          <a:endParaRPr lang="en-IE" sz="1050" dirty="0"/>
        </a:p>
        <a:p>
          <a:pPr>
            <a:buNone/>
          </a:pPr>
          <a:r>
            <a:rPr lang="en-IE" sz="1600" dirty="0"/>
            <a:t>2-3 day Bootcamp - Jan 2022</a:t>
          </a:r>
        </a:p>
      </dgm:t>
    </dgm:pt>
    <dgm:pt modelId="{07BBCDAE-16C7-4C82-8B89-0A0B4A78D7D6}" type="parTrans" cxnId="{185ED3BD-9A63-4D63-832A-B1C1389B1BA5}">
      <dgm:prSet/>
      <dgm:spPr/>
      <dgm:t>
        <a:bodyPr/>
        <a:lstStyle/>
        <a:p>
          <a:endParaRPr lang="en-GB"/>
        </a:p>
      </dgm:t>
    </dgm:pt>
    <dgm:pt modelId="{6BEFBB20-7151-4047-A898-5F513C0ECFBB}" type="sibTrans" cxnId="{185ED3BD-9A63-4D63-832A-B1C1389B1BA5}">
      <dgm:prSet/>
      <dgm:spPr/>
      <dgm:t>
        <a:bodyPr/>
        <a:lstStyle/>
        <a:p>
          <a:endParaRPr lang="en-GB"/>
        </a:p>
      </dgm:t>
    </dgm:pt>
    <dgm:pt modelId="{189FC138-EB34-4DE3-B486-AAD8E5F381E5}" type="pres">
      <dgm:prSet presAssocID="{DFF8F364-A67B-4819-8F58-8929D382F21C}" presName="Name0" presStyleCnt="0">
        <dgm:presLayoutVars>
          <dgm:dir/>
          <dgm:animLvl val="lvl"/>
          <dgm:resizeHandles val="exact"/>
        </dgm:presLayoutVars>
      </dgm:prSet>
      <dgm:spPr/>
    </dgm:pt>
    <dgm:pt modelId="{213ACF23-CFED-4E4F-880F-6F0E04487E3C}" type="pres">
      <dgm:prSet presAssocID="{66DBD497-3731-469B-9C9B-5E417E8A48EA}" presName="compositeNode" presStyleCnt="0">
        <dgm:presLayoutVars>
          <dgm:bulletEnabled val="1"/>
        </dgm:presLayoutVars>
      </dgm:prSet>
      <dgm:spPr/>
    </dgm:pt>
    <dgm:pt modelId="{39260171-201F-4177-A51B-D6613ED545C4}" type="pres">
      <dgm:prSet presAssocID="{66DBD497-3731-469B-9C9B-5E417E8A48EA}" presName="bgRect" presStyleLbl="node1" presStyleIdx="0" presStyleCnt="3"/>
      <dgm:spPr/>
    </dgm:pt>
    <dgm:pt modelId="{0DFD1BE3-AB05-48E7-B811-ECEF41A06BF4}" type="pres">
      <dgm:prSet presAssocID="{66DBD497-3731-469B-9C9B-5E417E8A48EA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B7AE4336-569C-4126-8007-BE419CA2C16D}" type="pres">
      <dgm:prSet presAssocID="{66DBD497-3731-469B-9C9B-5E417E8A48EA}" presName="childNode" presStyleLbl="node1" presStyleIdx="0" presStyleCnt="3">
        <dgm:presLayoutVars>
          <dgm:bulletEnabled val="1"/>
        </dgm:presLayoutVars>
      </dgm:prSet>
      <dgm:spPr/>
    </dgm:pt>
    <dgm:pt modelId="{DC0C4391-18A2-4456-87DB-D21F367D0145}" type="pres">
      <dgm:prSet presAssocID="{32F40676-E014-4095-A2A1-5FD9F1974054}" presName="hSp" presStyleCnt="0"/>
      <dgm:spPr/>
    </dgm:pt>
    <dgm:pt modelId="{AEA43409-4C79-463B-8F5D-67F0D256BDC7}" type="pres">
      <dgm:prSet presAssocID="{32F40676-E014-4095-A2A1-5FD9F1974054}" presName="vProcSp" presStyleCnt="0"/>
      <dgm:spPr/>
    </dgm:pt>
    <dgm:pt modelId="{01912B81-AEE3-43FD-A910-CC502BE102F4}" type="pres">
      <dgm:prSet presAssocID="{32F40676-E014-4095-A2A1-5FD9F1974054}" presName="vSp1" presStyleCnt="0"/>
      <dgm:spPr/>
    </dgm:pt>
    <dgm:pt modelId="{3C0DA737-1F3C-4F5E-8E8A-7D06EB12EACA}" type="pres">
      <dgm:prSet presAssocID="{32F40676-E014-4095-A2A1-5FD9F1974054}" presName="simulatedConn" presStyleLbl="solidFgAcc1" presStyleIdx="0" presStyleCnt="2"/>
      <dgm:spPr>
        <a:xfrm rot="5400000">
          <a:off x="1532837" y="1840867"/>
          <a:ext cx="283891" cy="241501"/>
        </a:xfrm>
        <a:prstGeom prst="flowChartExtract">
          <a:avLst/>
        </a:prstGeom>
      </dgm:spPr>
    </dgm:pt>
    <dgm:pt modelId="{A377E596-2F1F-405F-9F0F-6E6B7B275B3E}" type="pres">
      <dgm:prSet presAssocID="{32F40676-E014-4095-A2A1-5FD9F1974054}" presName="vSp2" presStyleCnt="0"/>
      <dgm:spPr/>
    </dgm:pt>
    <dgm:pt modelId="{FF5E2033-C6CD-403F-80A8-46F9B2A05894}" type="pres">
      <dgm:prSet presAssocID="{32F40676-E014-4095-A2A1-5FD9F1974054}" presName="sibTrans" presStyleCnt="0"/>
      <dgm:spPr/>
    </dgm:pt>
    <dgm:pt modelId="{DD3F93A8-ADAE-46B5-A4A8-36B428BD76F9}" type="pres">
      <dgm:prSet presAssocID="{64091E42-15DB-467D-A47A-C36A41AD9B73}" presName="compositeNode" presStyleCnt="0">
        <dgm:presLayoutVars>
          <dgm:bulletEnabled val="1"/>
        </dgm:presLayoutVars>
      </dgm:prSet>
      <dgm:spPr/>
    </dgm:pt>
    <dgm:pt modelId="{B66B70AB-8DC1-4907-A7AB-80EDBA005EF9}" type="pres">
      <dgm:prSet presAssocID="{64091E42-15DB-467D-A47A-C36A41AD9B73}" presName="bgRect" presStyleLbl="node1" presStyleIdx="1" presStyleCnt="3"/>
      <dgm:spPr/>
    </dgm:pt>
    <dgm:pt modelId="{AE781F44-9940-4367-A4B6-E8009BAA3ED3}" type="pres">
      <dgm:prSet presAssocID="{64091E42-15DB-467D-A47A-C36A41AD9B73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99A04E42-F3B5-45D0-B51E-B48BB7E2C234}" type="pres">
      <dgm:prSet presAssocID="{64091E42-15DB-467D-A47A-C36A41AD9B73}" presName="childNode" presStyleLbl="node1" presStyleIdx="1" presStyleCnt="3">
        <dgm:presLayoutVars>
          <dgm:bulletEnabled val="1"/>
        </dgm:presLayoutVars>
      </dgm:prSet>
      <dgm:spPr/>
    </dgm:pt>
    <dgm:pt modelId="{15D32931-6A27-47EF-A22C-1F0BCC06D5C6}" type="pres">
      <dgm:prSet presAssocID="{7C0087BC-BE9B-4E95-97C8-B6A184C35929}" presName="hSp" presStyleCnt="0"/>
      <dgm:spPr/>
    </dgm:pt>
    <dgm:pt modelId="{4A89CBFE-FA74-4A0D-82AC-1A844B783E36}" type="pres">
      <dgm:prSet presAssocID="{7C0087BC-BE9B-4E95-97C8-B6A184C35929}" presName="vProcSp" presStyleCnt="0"/>
      <dgm:spPr/>
    </dgm:pt>
    <dgm:pt modelId="{FF1DBD81-2D79-4D15-A786-5D1B769C175A}" type="pres">
      <dgm:prSet presAssocID="{7C0087BC-BE9B-4E95-97C8-B6A184C35929}" presName="vSp1" presStyleCnt="0"/>
      <dgm:spPr/>
    </dgm:pt>
    <dgm:pt modelId="{9CC0E194-9B38-4C66-A35D-F64CE724A939}" type="pres">
      <dgm:prSet presAssocID="{7C0087BC-BE9B-4E95-97C8-B6A184C35929}" presName="simulatedConn" presStyleLbl="solidFgAcc1" presStyleIdx="1" presStyleCnt="2"/>
      <dgm:spPr>
        <a:xfrm rot="5400000">
          <a:off x="3199196" y="1840867"/>
          <a:ext cx="283891" cy="241501"/>
        </a:xfrm>
        <a:prstGeom prst="flowChartExtract">
          <a:avLst/>
        </a:prstGeom>
      </dgm:spPr>
    </dgm:pt>
    <dgm:pt modelId="{998FE41E-4E9B-4AE7-9F15-087217B142F2}" type="pres">
      <dgm:prSet presAssocID="{7C0087BC-BE9B-4E95-97C8-B6A184C35929}" presName="vSp2" presStyleCnt="0"/>
      <dgm:spPr/>
    </dgm:pt>
    <dgm:pt modelId="{DB59C84E-F035-43BE-B904-02E99652C62B}" type="pres">
      <dgm:prSet presAssocID="{7C0087BC-BE9B-4E95-97C8-B6A184C35929}" presName="sibTrans" presStyleCnt="0"/>
      <dgm:spPr/>
    </dgm:pt>
    <dgm:pt modelId="{EA52C86F-1CAB-4529-BCC5-085F19AF7C82}" type="pres">
      <dgm:prSet presAssocID="{50CEC8EB-F7D2-4DD7-B25E-4AF8E66C2599}" presName="compositeNode" presStyleCnt="0">
        <dgm:presLayoutVars>
          <dgm:bulletEnabled val="1"/>
        </dgm:presLayoutVars>
      </dgm:prSet>
      <dgm:spPr/>
    </dgm:pt>
    <dgm:pt modelId="{AEC47BAD-01E3-4C15-A2E1-1052530B80B0}" type="pres">
      <dgm:prSet presAssocID="{50CEC8EB-F7D2-4DD7-B25E-4AF8E66C2599}" presName="bgRect" presStyleLbl="node1" presStyleIdx="2" presStyleCnt="3" custLinFactNeighborX="-1888"/>
      <dgm:spPr/>
    </dgm:pt>
    <dgm:pt modelId="{2A632729-661A-4372-9104-5B2D33E3E5D3}" type="pres">
      <dgm:prSet presAssocID="{50CEC8EB-F7D2-4DD7-B25E-4AF8E66C259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C3B307E-C312-4236-B8AD-FE799FE81879}" type="pres">
      <dgm:prSet presAssocID="{50CEC8EB-F7D2-4DD7-B25E-4AF8E66C259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9E1E803-4785-4B21-9B0D-7B82ACC4E760}" srcId="{DFF8F364-A67B-4819-8F58-8929D382F21C}" destId="{64091E42-15DB-467D-A47A-C36A41AD9B73}" srcOrd="1" destOrd="0" parTransId="{EC77078B-F4A4-4A92-BD6D-88AC9F36E8CE}" sibTransId="{7C0087BC-BE9B-4E95-97C8-B6A184C35929}"/>
    <dgm:cxn modelId="{7B9B350C-3F53-4B90-8B33-0EE963A331EA}" type="presOf" srcId="{A3623877-33FA-4DEE-AD78-A16455441ECB}" destId="{99A04E42-F3B5-45D0-B51E-B48BB7E2C234}" srcOrd="0" destOrd="0" presId="urn:microsoft.com/office/officeart/2005/8/layout/hProcess7"/>
    <dgm:cxn modelId="{8830B61D-7D58-4237-88E8-8E79565EB9CB}" type="presOf" srcId="{6C187230-3181-4EE9-86CA-73F95B4E2409}" destId="{99A04E42-F3B5-45D0-B51E-B48BB7E2C234}" srcOrd="0" destOrd="2" presId="urn:microsoft.com/office/officeart/2005/8/layout/hProcess7"/>
    <dgm:cxn modelId="{535B6E2A-1E58-43D8-9CA7-EBF68FF832D2}" srcId="{66DBD497-3731-469B-9C9B-5E417E8A48EA}" destId="{F9B206D6-B961-4ECD-B2DB-1CA9D22214C1}" srcOrd="1" destOrd="0" parTransId="{C4AFFC54-B32A-459F-83BA-CB917B203859}" sibTransId="{23E8ED3D-4CD0-4936-B87D-3FC9B06D9AF4}"/>
    <dgm:cxn modelId="{7848EB39-3B69-4A94-8E49-E5F9C7E98011}" type="presOf" srcId="{66DBD497-3731-469B-9C9B-5E417E8A48EA}" destId="{39260171-201F-4177-A51B-D6613ED545C4}" srcOrd="0" destOrd="0" presId="urn:microsoft.com/office/officeart/2005/8/layout/hProcess7"/>
    <dgm:cxn modelId="{6AB52441-2170-45D0-B21C-CEB1F899DEC4}" type="presOf" srcId="{64091E42-15DB-467D-A47A-C36A41AD9B73}" destId="{AE781F44-9940-4367-A4B6-E8009BAA3ED3}" srcOrd="1" destOrd="0" presId="urn:microsoft.com/office/officeart/2005/8/layout/hProcess7"/>
    <dgm:cxn modelId="{BFCF3D4A-F102-49C9-88BF-D1EEA146A459}" srcId="{DFF8F364-A67B-4819-8F58-8929D382F21C}" destId="{66DBD497-3731-469B-9C9B-5E417E8A48EA}" srcOrd="0" destOrd="0" parTransId="{0EF229E0-CEA5-4DAF-AFE6-5B1AB217168D}" sibTransId="{32F40676-E014-4095-A2A1-5FD9F1974054}"/>
    <dgm:cxn modelId="{F3804A75-1F29-40A1-9C40-9BB91A41C51E}" type="presOf" srcId="{64091E42-15DB-467D-A47A-C36A41AD9B73}" destId="{B66B70AB-8DC1-4907-A7AB-80EDBA005EF9}" srcOrd="0" destOrd="0" presId="urn:microsoft.com/office/officeart/2005/8/layout/hProcess7"/>
    <dgm:cxn modelId="{2B470656-7FD2-4ECC-98B3-F231FE51E658}" type="presOf" srcId="{A9FE1323-DD7A-4AAA-9A01-73CF9432EC1E}" destId="{B7AE4336-569C-4126-8007-BE419CA2C16D}" srcOrd="0" destOrd="2" presId="urn:microsoft.com/office/officeart/2005/8/layout/hProcess7"/>
    <dgm:cxn modelId="{3E655179-27C6-4018-9AA8-A42C25BC6FAC}" type="presOf" srcId="{42C794CF-4EA1-4157-ACD3-7D4B72AF2253}" destId="{DC3B307E-C312-4236-B8AD-FE799FE81879}" srcOrd="0" destOrd="1" presId="urn:microsoft.com/office/officeart/2005/8/layout/hProcess7"/>
    <dgm:cxn modelId="{FB76087C-026E-48BB-BF83-41FCE0D595C1}" srcId="{66DBD497-3731-469B-9C9B-5E417E8A48EA}" destId="{B4AD29DD-C5E8-4107-8FD4-54CCB3A94364}" srcOrd="0" destOrd="0" parTransId="{C1F90637-26E4-459A-92F6-665CE9985269}" sibTransId="{EC98FCC0-5FF6-49AA-B5D9-249FD34893A7}"/>
    <dgm:cxn modelId="{95786E7D-44F0-4A1B-B473-50DA6DD0C2E7}" type="presOf" srcId="{DFF8F364-A67B-4819-8F58-8929D382F21C}" destId="{189FC138-EB34-4DE3-B486-AAD8E5F381E5}" srcOrd="0" destOrd="0" presId="urn:microsoft.com/office/officeart/2005/8/layout/hProcess7"/>
    <dgm:cxn modelId="{564D927F-D646-4D37-9C59-1F60F31C5ADA}" srcId="{64091E42-15DB-467D-A47A-C36A41AD9B73}" destId="{6C187230-3181-4EE9-86CA-73F95B4E2409}" srcOrd="2" destOrd="0" parTransId="{C401ABC4-E895-4205-97DE-419BED2FD2BC}" sibTransId="{53348550-CC33-45D5-ACE1-8E5A878515B0}"/>
    <dgm:cxn modelId="{8873B89D-04C9-4108-8813-D63F8AD64B92}" srcId="{50CEC8EB-F7D2-4DD7-B25E-4AF8E66C2599}" destId="{9C74CB20-E80E-42EB-9A76-C9C4008DC66F}" srcOrd="0" destOrd="0" parTransId="{754A4CA7-DFDE-4A8D-9753-BF75EF57B82A}" sibTransId="{50628274-7E1F-48F1-A837-45F2CC188A19}"/>
    <dgm:cxn modelId="{B69F77B1-11AE-4BFB-97B2-846389DE1BC6}" srcId="{64091E42-15DB-467D-A47A-C36A41AD9B73}" destId="{A3623877-33FA-4DEE-AD78-A16455441ECB}" srcOrd="0" destOrd="0" parTransId="{2838F361-6267-4CC2-97C5-66155E81EF84}" sibTransId="{6489B164-2252-402A-96F8-915C9511DB6F}"/>
    <dgm:cxn modelId="{185ED3BD-9A63-4D63-832A-B1C1389B1BA5}" srcId="{50CEC8EB-F7D2-4DD7-B25E-4AF8E66C2599}" destId="{42C794CF-4EA1-4157-ACD3-7D4B72AF2253}" srcOrd="1" destOrd="0" parTransId="{07BBCDAE-16C7-4C82-8B89-0A0B4A78D7D6}" sibTransId="{6BEFBB20-7151-4047-A898-5F513C0ECFBB}"/>
    <dgm:cxn modelId="{01DC85BE-BBEB-4116-97D0-924BDB41D7D2}" type="presOf" srcId="{B4AD29DD-C5E8-4107-8FD4-54CCB3A94364}" destId="{B7AE4336-569C-4126-8007-BE419CA2C16D}" srcOrd="0" destOrd="0" presId="urn:microsoft.com/office/officeart/2005/8/layout/hProcess7"/>
    <dgm:cxn modelId="{AFD48CC0-F833-4FFA-B084-E428DA3FB7EE}" srcId="{66DBD497-3731-469B-9C9B-5E417E8A48EA}" destId="{A9FE1323-DD7A-4AAA-9A01-73CF9432EC1E}" srcOrd="2" destOrd="0" parTransId="{E19996BC-41CA-4759-BBC6-BF2FC5E8B5CB}" sibTransId="{94D70984-20A0-43AC-8189-5A755A505911}"/>
    <dgm:cxn modelId="{5B261BD1-BEE8-47DC-BB4F-32CFD107E37E}" type="presOf" srcId="{50CEC8EB-F7D2-4DD7-B25E-4AF8E66C2599}" destId="{AEC47BAD-01E3-4C15-A2E1-1052530B80B0}" srcOrd="0" destOrd="0" presId="urn:microsoft.com/office/officeart/2005/8/layout/hProcess7"/>
    <dgm:cxn modelId="{57FB72D1-CC5B-4821-B560-761AED4DBA4A}" srcId="{64091E42-15DB-467D-A47A-C36A41AD9B73}" destId="{A3DE79DE-8B2D-4AC5-BB65-B6E9AE700215}" srcOrd="1" destOrd="0" parTransId="{988DB803-D22E-4121-877D-33404C1E314B}" sibTransId="{FE76D2E3-97FB-43A1-A757-631C9A2D9505}"/>
    <dgm:cxn modelId="{306021D2-1C42-4F39-B93C-8265ECFCD95B}" type="presOf" srcId="{50CEC8EB-F7D2-4DD7-B25E-4AF8E66C2599}" destId="{2A632729-661A-4372-9104-5B2D33E3E5D3}" srcOrd="1" destOrd="0" presId="urn:microsoft.com/office/officeart/2005/8/layout/hProcess7"/>
    <dgm:cxn modelId="{9A6BFFD5-39E5-4BD9-82ED-73C08459F9BB}" type="presOf" srcId="{66DBD497-3731-469B-9C9B-5E417E8A48EA}" destId="{0DFD1BE3-AB05-48E7-B811-ECEF41A06BF4}" srcOrd="1" destOrd="0" presId="urn:microsoft.com/office/officeart/2005/8/layout/hProcess7"/>
    <dgm:cxn modelId="{2F3A1FDC-B8DC-458E-9350-D594A85F5C4F}" srcId="{DFF8F364-A67B-4819-8F58-8929D382F21C}" destId="{50CEC8EB-F7D2-4DD7-B25E-4AF8E66C2599}" srcOrd="2" destOrd="0" parTransId="{7821B782-FC08-46FB-A558-517801B6C37F}" sibTransId="{87443916-8482-4193-84C7-4C14A26A85D9}"/>
    <dgm:cxn modelId="{4E9CB7DC-4916-4BE9-B1A8-E122DF64A008}" type="presOf" srcId="{A3DE79DE-8B2D-4AC5-BB65-B6E9AE700215}" destId="{99A04E42-F3B5-45D0-B51E-B48BB7E2C234}" srcOrd="0" destOrd="1" presId="urn:microsoft.com/office/officeart/2005/8/layout/hProcess7"/>
    <dgm:cxn modelId="{E32C67E7-AC49-49E4-B826-6DEE17CA7288}" type="presOf" srcId="{F9B206D6-B961-4ECD-B2DB-1CA9D22214C1}" destId="{B7AE4336-569C-4126-8007-BE419CA2C16D}" srcOrd="0" destOrd="1" presId="urn:microsoft.com/office/officeart/2005/8/layout/hProcess7"/>
    <dgm:cxn modelId="{6B9C03F3-6EA4-40E4-BD34-A60D8FFBE5E8}" type="presOf" srcId="{9C74CB20-E80E-42EB-9A76-C9C4008DC66F}" destId="{DC3B307E-C312-4236-B8AD-FE799FE81879}" srcOrd="0" destOrd="0" presId="urn:microsoft.com/office/officeart/2005/8/layout/hProcess7"/>
    <dgm:cxn modelId="{514AAC9D-68FA-4492-B177-5F4EB6696543}" type="presParOf" srcId="{189FC138-EB34-4DE3-B486-AAD8E5F381E5}" destId="{213ACF23-CFED-4E4F-880F-6F0E04487E3C}" srcOrd="0" destOrd="0" presId="urn:microsoft.com/office/officeart/2005/8/layout/hProcess7"/>
    <dgm:cxn modelId="{DA6C088D-05AF-4C92-9C80-83467863E0DD}" type="presParOf" srcId="{213ACF23-CFED-4E4F-880F-6F0E04487E3C}" destId="{39260171-201F-4177-A51B-D6613ED545C4}" srcOrd="0" destOrd="0" presId="urn:microsoft.com/office/officeart/2005/8/layout/hProcess7"/>
    <dgm:cxn modelId="{34A677D9-AD10-4A96-984E-05203C37414D}" type="presParOf" srcId="{213ACF23-CFED-4E4F-880F-6F0E04487E3C}" destId="{0DFD1BE3-AB05-48E7-B811-ECEF41A06BF4}" srcOrd="1" destOrd="0" presId="urn:microsoft.com/office/officeart/2005/8/layout/hProcess7"/>
    <dgm:cxn modelId="{A7573938-448D-4AC3-A6FB-0C327EA2B7FD}" type="presParOf" srcId="{213ACF23-CFED-4E4F-880F-6F0E04487E3C}" destId="{B7AE4336-569C-4126-8007-BE419CA2C16D}" srcOrd="2" destOrd="0" presId="urn:microsoft.com/office/officeart/2005/8/layout/hProcess7"/>
    <dgm:cxn modelId="{1C587EAE-1CB8-4680-8CFB-50E3E459A0B1}" type="presParOf" srcId="{189FC138-EB34-4DE3-B486-AAD8E5F381E5}" destId="{DC0C4391-18A2-4456-87DB-D21F367D0145}" srcOrd="1" destOrd="0" presId="urn:microsoft.com/office/officeart/2005/8/layout/hProcess7"/>
    <dgm:cxn modelId="{D273BD35-419D-424E-B9CE-B99002603FE1}" type="presParOf" srcId="{189FC138-EB34-4DE3-B486-AAD8E5F381E5}" destId="{AEA43409-4C79-463B-8F5D-67F0D256BDC7}" srcOrd="2" destOrd="0" presId="urn:microsoft.com/office/officeart/2005/8/layout/hProcess7"/>
    <dgm:cxn modelId="{8A4578D2-54B7-4E2E-8ABE-710BF18E1C54}" type="presParOf" srcId="{AEA43409-4C79-463B-8F5D-67F0D256BDC7}" destId="{01912B81-AEE3-43FD-A910-CC502BE102F4}" srcOrd="0" destOrd="0" presId="urn:microsoft.com/office/officeart/2005/8/layout/hProcess7"/>
    <dgm:cxn modelId="{48B6C17F-5F87-4F0A-AC8E-FBF035616768}" type="presParOf" srcId="{AEA43409-4C79-463B-8F5D-67F0D256BDC7}" destId="{3C0DA737-1F3C-4F5E-8E8A-7D06EB12EACA}" srcOrd="1" destOrd="0" presId="urn:microsoft.com/office/officeart/2005/8/layout/hProcess7"/>
    <dgm:cxn modelId="{3FB1010D-6B0C-417B-B71F-48A89A5F946B}" type="presParOf" srcId="{AEA43409-4C79-463B-8F5D-67F0D256BDC7}" destId="{A377E596-2F1F-405F-9F0F-6E6B7B275B3E}" srcOrd="2" destOrd="0" presId="urn:microsoft.com/office/officeart/2005/8/layout/hProcess7"/>
    <dgm:cxn modelId="{CED4B768-801D-4F75-9548-F6553A70B371}" type="presParOf" srcId="{189FC138-EB34-4DE3-B486-AAD8E5F381E5}" destId="{FF5E2033-C6CD-403F-80A8-46F9B2A05894}" srcOrd="3" destOrd="0" presId="urn:microsoft.com/office/officeart/2005/8/layout/hProcess7"/>
    <dgm:cxn modelId="{88240291-77DD-4642-909D-4BEF9A8D4BA1}" type="presParOf" srcId="{189FC138-EB34-4DE3-B486-AAD8E5F381E5}" destId="{DD3F93A8-ADAE-46B5-A4A8-36B428BD76F9}" srcOrd="4" destOrd="0" presId="urn:microsoft.com/office/officeart/2005/8/layout/hProcess7"/>
    <dgm:cxn modelId="{9A28F218-1C55-42DF-81FA-1F46853BC3EA}" type="presParOf" srcId="{DD3F93A8-ADAE-46B5-A4A8-36B428BD76F9}" destId="{B66B70AB-8DC1-4907-A7AB-80EDBA005EF9}" srcOrd="0" destOrd="0" presId="urn:microsoft.com/office/officeart/2005/8/layout/hProcess7"/>
    <dgm:cxn modelId="{512C3F91-7DE5-4A25-A985-CC2E056B4916}" type="presParOf" srcId="{DD3F93A8-ADAE-46B5-A4A8-36B428BD76F9}" destId="{AE781F44-9940-4367-A4B6-E8009BAA3ED3}" srcOrd="1" destOrd="0" presId="urn:microsoft.com/office/officeart/2005/8/layout/hProcess7"/>
    <dgm:cxn modelId="{85F5942A-8B5D-4A06-9E80-B6488EA0D419}" type="presParOf" srcId="{DD3F93A8-ADAE-46B5-A4A8-36B428BD76F9}" destId="{99A04E42-F3B5-45D0-B51E-B48BB7E2C234}" srcOrd="2" destOrd="0" presId="urn:microsoft.com/office/officeart/2005/8/layout/hProcess7"/>
    <dgm:cxn modelId="{692E3A0E-692A-42F3-9961-B740F08BDF95}" type="presParOf" srcId="{189FC138-EB34-4DE3-B486-AAD8E5F381E5}" destId="{15D32931-6A27-47EF-A22C-1F0BCC06D5C6}" srcOrd="5" destOrd="0" presId="urn:microsoft.com/office/officeart/2005/8/layout/hProcess7"/>
    <dgm:cxn modelId="{75F0D5A6-AFA7-4D8F-AFEC-CBA372D6C942}" type="presParOf" srcId="{189FC138-EB34-4DE3-B486-AAD8E5F381E5}" destId="{4A89CBFE-FA74-4A0D-82AC-1A844B783E36}" srcOrd="6" destOrd="0" presId="urn:microsoft.com/office/officeart/2005/8/layout/hProcess7"/>
    <dgm:cxn modelId="{7BB3DCA7-917A-4181-AF33-0C0591F1D224}" type="presParOf" srcId="{4A89CBFE-FA74-4A0D-82AC-1A844B783E36}" destId="{FF1DBD81-2D79-4D15-A786-5D1B769C175A}" srcOrd="0" destOrd="0" presId="urn:microsoft.com/office/officeart/2005/8/layout/hProcess7"/>
    <dgm:cxn modelId="{04315AD3-F8C9-4581-9343-D3C2235C22C9}" type="presParOf" srcId="{4A89CBFE-FA74-4A0D-82AC-1A844B783E36}" destId="{9CC0E194-9B38-4C66-A35D-F64CE724A939}" srcOrd="1" destOrd="0" presId="urn:microsoft.com/office/officeart/2005/8/layout/hProcess7"/>
    <dgm:cxn modelId="{1EE7B6F6-F6E4-477B-847A-33E47D9AE365}" type="presParOf" srcId="{4A89CBFE-FA74-4A0D-82AC-1A844B783E36}" destId="{998FE41E-4E9B-4AE7-9F15-087217B142F2}" srcOrd="2" destOrd="0" presId="urn:microsoft.com/office/officeart/2005/8/layout/hProcess7"/>
    <dgm:cxn modelId="{3AD803C0-2FFA-4343-8438-7830E4AD617D}" type="presParOf" srcId="{189FC138-EB34-4DE3-B486-AAD8E5F381E5}" destId="{DB59C84E-F035-43BE-B904-02E99652C62B}" srcOrd="7" destOrd="0" presId="urn:microsoft.com/office/officeart/2005/8/layout/hProcess7"/>
    <dgm:cxn modelId="{50D5B54A-8464-4657-B45D-A67CF7E8CEB5}" type="presParOf" srcId="{189FC138-EB34-4DE3-B486-AAD8E5F381E5}" destId="{EA52C86F-1CAB-4529-BCC5-085F19AF7C82}" srcOrd="8" destOrd="0" presId="urn:microsoft.com/office/officeart/2005/8/layout/hProcess7"/>
    <dgm:cxn modelId="{30E74DA7-8F2D-4C99-A8CC-F7A1E05115A7}" type="presParOf" srcId="{EA52C86F-1CAB-4529-BCC5-085F19AF7C82}" destId="{AEC47BAD-01E3-4C15-A2E1-1052530B80B0}" srcOrd="0" destOrd="0" presId="urn:microsoft.com/office/officeart/2005/8/layout/hProcess7"/>
    <dgm:cxn modelId="{3608711F-3B86-41F2-ACA5-B1E57C6D0BA3}" type="presParOf" srcId="{EA52C86F-1CAB-4529-BCC5-085F19AF7C82}" destId="{2A632729-661A-4372-9104-5B2D33E3E5D3}" srcOrd="1" destOrd="0" presId="urn:microsoft.com/office/officeart/2005/8/layout/hProcess7"/>
    <dgm:cxn modelId="{FCA1C0F3-079B-40F0-AB5E-80CB2CCE54D2}" type="presParOf" srcId="{EA52C86F-1CAB-4529-BCC5-085F19AF7C82}" destId="{DC3B307E-C312-4236-B8AD-FE799FE818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F8F364-A67B-4819-8F58-8929D382F21C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66DBD497-3731-469B-9C9B-5E417E8A48EA}">
      <dgm:prSet phldrT="[Text]"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Semester One</a:t>
          </a:r>
        </a:p>
      </dgm:t>
    </dgm:pt>
    <dgm:pt modelId="{0EF229E0-CEA5-4DAF-AFE6-5B1AB217168D}" type="parTrans" cxnId="{BFCF3D4A-F102-49C9-88BF-D1EEA146A459}">
      <dgm:prSet/>
      <dgm:spPr/>
      <dgm:t>
        <a:bodyPr/>
        <a:lstStyle/>
        <a:p>
          <a:endParaRPr lang="en-IE"/>
        </a:p>
      </dgm:t>
    </dgm:pt>
    <dgm:pt modelId="{32F40676-E014-4095-A2A1-5FD9F1974054}" type="sibTrans" cxnId="{BFCF3D4A-F102-49C9-88BF-D1EEA146A459}">
      <dgm:prSet/>
      <dgm:spPr/>
      <dgm:t>
        <a:bodyPr/>
        <a:lstStyle/>
        <a:p>
          <a:endParaRPr lang="en-IE"/>
        </a:p>
      </dgm:t>
    </dgm:pt>
    <dgm:pt modelId="{B4AD29DD-C5E8-4107-8FD4-54CCB3A94364}">
      <dgm:prSet phldrT="[Text]" custT="1"/>
      <dgm:spPr/>
      <dgm:t>
        <a:bodyPr/>
        <a:lstStyle/>
        <a:p>
          <a:r>
            <a:rPr lang="en-IE" sz="1600" dirty="0"/>
            <a:t>Contemporary Marketing and Communications</a:t>
          </a:r>
        </a:p>
        <a:p>
          <a:endParaRPr lang="en-IE" sz="1600" dirty="0"/>
        </a:p>
        <a:p>
          <a:r>
            <a:rPr lang="en-IE" sz="1600" dirty="0"/>
            <a:t>10 ECTS*</a:t>
          </a:r>
        </a:p>
        <a:p>
          <a:endParaRPr lang="en-IE" sz="1400" dirty="0"/>
        </a:p>
        <a:p>
          <a:r>
            <a:rPr lang="en-IE" sz="1600" dirty="0"/>
            <a:t>6-week block</a:t>
          </a:r>
        </a:p>
      </dgm:t>
    </dgm:pt>
    <dgm:pt modelId="{C1F90637-26E4-459A-92F6-665CE9985269}" type="parTrans" cxnId="{FB76087C-026E-48BB-BF83-41FCE0D595C1}">
      <dgm:prSet/>
      <dgm:spPr/>
      <dgm:t>
        <a:bodyPr/>
        <a:lstStyle/>
        <a:p>
          <a:endParaRPr lang="en-IE"/>
        </a:p>
      </dgm:t>
    </dgm:pt>
    <dgm:pt modelId="{EC98FCC0-5FF6-49AA-B5D9-249FD34893A7}" type="sibTrans" cxnId="{FB76087C-026E-48BB-BF83-41FCE0D595C1}">
      <dgm:prSet/>
      <dgm:spPr/>
      <dgm:t>
        <a:bodyPr/>
        <a:lstStyle/>
        <a:p>
          <a:endParaRPr lang="en-IE"/>
        </a:p>
      </dgm:t>
    </dgm:pt>
    <dgm:pt modelId="{64091E42-15DB-467D-A47A-C36A41AD9B73}">
      <dgm:prSet phldrT="[Text]"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Semester One</a:t>
          </a:r>
        </a:p>
      </dgm:t>
    </dgm:pt>
    <dgm:pt modelId="{EC77078B-F4A4-4A92-BD6D-88AC9F36E8CE}" type="parTrans" cxnId="{C9E1E803-4785-4B21-9B0D-7B82ACC4E760}">
      <dgm:prSet/>
      <dgm:spPr/>
      <dgm:t>
        <a:bodyPr/>
        <a:lstStyle/>
        <a:p>
          <a:endParaRPr lang="en-IE"/>
        </a:p>
      </dgm:t>
    </dgm:pt>
    <dgm:pt modelId="{7C0087BC-BE9B-4E95-97C8-B6A184C35929}" type="sibTrans" cxnId="{C9E1E803-4785-4B21-9B0D-7B82ACC4E760}">
      <dgm:prSet/>
      <dgm:spPr/>
      <dgm:t>
        <a:bodyPr/>
        <a:lstStyle/>
        <a:p>
          <a:endParaRPr lang="en-IE"/>
        </a:p>
      </dgm:t>
    </dgm:pt>
    <dgm:pt modelId="{A3623877-33FA-4DEE-AD78-A16455441ECB}">
      <dgm:prSet phldrT="[Text]" custT="1"/>
      <dgm:spPr/>
      <dgm:t>
        <a:bodyPr/>
        <a:lstStyle/>
        <a:p>
          <a:r>
            <a:rPr lang="en-IE" sz="1600" dirty="0"/>
            <a:t>Communications Planning and Effectiveness</a:t>
          </a:r>
        </a:p>
        <a:p>
          <a:endParaRPr lang="en-IE" sz="1600" dirty="0"/>
        </a:p>
        <a:p>
          <a:r>
            <a:rPr lang="en-IE" sz="1600" dirty="0"/>
            <a:t>10 ECTS</a:t>
          </a:r>
        </a:p>
        <a:p>
          <a:endParaRPr lang="en-IE" sz="1400" dirty="0"/>
        </a:p>
        <a:p>
          <a:r>
            <a:rPr lang="en-IE" sz="1600" dirty="0"/>
            <a:t>6-week block</a:t>
          </a:r>
        </a:p>
      </dgm:t>
    </dgm:pt>
    <dgm:pt modelId="{2838F361-6267-4CC2-97C5-66155E81EF84}" type="parTrans" cxnId="{B69F77B1-11AE-4BFB-97B2-846389DE1BC6}">
      <dgm:prSet/>
      <dgm:spPr/>
      <dgm:t>
        <a:bodyPr/>
        <a:lstStyle/>
        <a:p>
          <a:endParaRPr lang="en-IE"/>
        </a:p>
      </dgm:t>
    </dgm:pt>
    <dgm:pt modelId="{6489B164-2252-402A-96F8-915C9511DB6F}" type="sibTrans" cxnId="{B69F77B1-11AE-4BFB-97B2-846389DE1BC6}">
      <dgm:prSet/>
      <dgm:spPr/>
      <dgm:t>
        <a:bodyPr/>
        <a:lstStyle/>
        <a:p>
          <a:endParaRPr lang="en-IE"/>
        </a:p>
      </dgm:t>
    </dgm:pt>
    <dgm:pt modelId="{50CEC8EB-F7D2-4DD7-B25E-4AF8E66C2599}">
      <dgm:prSet phldrT="[Text]"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Semester One</a:t>
          </a:r>
        </a:p>
      </dgm:t>
    </dgm:pt>
    <dgm:pt modelId="{7821B782-FC08-46FB-A558-517801B6C37F}" type="parTrans" cxnId="{2F3A1FDC-B8DC-458E-9350-D594A85F5C4F}">
      <dgm:prSet/>
      <dgm:spPr/>
      <dgm:t>
        <a:bodyPr/>
        <a:lstStyle/>
        <a:p>
          <a:endParaRPr lang="en-IE"/>
        </a:p>
      </dgm:t>
    </dgm:pt>
    <dgm:pt modelId="{87443916-8482-4193-84C7-4C14A26A85D9}" type="sibTrans" cxnId="{2F3A1FDC-B8DC-458E-9350-D594A85F5C4F}">
      <dgm:prSet/>
      <dgm:spPr/>
      <dgm:t>
        <a:bodyPr/>
        <a:lstStyle/>
        <a:p>
          <a:endParaRPr lang="en-IE"/>
        </a:p>
      </dgm:t>
    </dgm:pt>
    <dgm:pt modelId="{9C74CB20-E80E-42EB-9A76-C9C4008DC66F}">
      <dgm:prSet phldrT="[Text]" custT="1"/>
      <dgm:spPr/>
      <dgm:t>
        <a:bodyPr/>
        <a:lstStyle/>
        <a:p>
          <a:r>
            <a:rPr lang="en-IE" sz="1600" dirty="0"/>
            <a:t>Creative Thinking in Commercial Communications</a:t>
          </a:r>
        </a:p>
        <a:p>
          <a:endParaRPr lang="en-IE" sz="1600" dirty="0">
            <a:effectLst/>
            <a:latin typeface="Arial Rounded MT Bold" panose="020F0704030504030204" pitchFamily="34" charset="0"/>
          </a:endParaRPr>
        </a:p>
        <a:p>
          <a:r>
            <a:rPr lang="en-IE" sz="1600" dirty="0"/>
            <a:t>10 ECTS</a:t>
          </a:r>
        </a:p>
        <a:p>
          <a:endParaRPr lang="en-IE" sz="1400" dirty="0"/>
        </a:p>
        <a:p>
          <a:r>
            <a:rPr lang="en-IE" sz="1600" dirty="0"/>
            <a:t>2-3 day Bootcamp</a:t>
          </a:r>
        </a:p>
        <a:p>
          <a:endParaRPr lang="en-IE" sz="1400" dirty="0"/>
        </a:p>
      </dgm:t>
    </dgm:pt>
    <dgm:pt modelId="{754A4CA7-DFDE-4A8D-9753-BF75EF57B82A}" type="parTrans" cxnId="{8873B89D-04C9-4108-8813-D63F8AD64B92}">
      <dgm:prSet/>
      <dgm:spPr/>
      <dgm:t>
        <a:bodyPr/>
        <a:lstStyle/>
        <a:p>
          <a:endParaRPr lang="en-IE"/>
        </a:p>
      </dgm:t>
    </dgm:pt>
    <dgm:pt modelId="{50628274-7E1F-48F1-A837-45F2CC188A19}" type="sibTrans" cxnId="{8873B89D-04C9-4108-8813-D63F8AD64B92}">
      <dgm:prSet/>
      <dgm:spPr/>
      <dgm:t>
        <a:bodyPr/>
        <a:lstStyle/>
        <a:p>
          <a:endParaRPr lang="en-IE"/>
        </a:p>
      </dgm:t>
    </dgm:pt>
    <dgm:pt modelId="{189FC138-EB34-4DE3-B486-AAD8E5F381E5}" type="pres">
      <dgm:prSet presAssocID="{DFF8F364-A67B-4819-8F58-8929D382F21C}" presName="Name0" presStyleCnt="0">
        <dgm:presLayoutVars>
          <dgm:dir/>
          <dgm:animLvl val="lvl"/>
          <dgm:resizeHandles val="exact"/>
        </dgm:presLayoutVars>
      </dgm:prSet>
      <dgm:spPr/>
    </dgm:pt>
    <dgm:pt modelId="{213ACF23-CFED-4E4F-880F-6F0E04487E3C}" type="pres">
      <dgm:prSet presAssocID="{66DBD497-3731-469B-9C9B-5E417E8A48EA}" presName="compositeNode" presStyleCnt="0">
        <dgm:presLayoutVars>
          <dgm:bulletEnabled val="1"/>
        </dgm:presLayoutVars>
      </dgm:prSet>
      <dgm:spPr/>
    </dgm:pt>
    <dgm:pt modelId="{39260171-201F-4177-A51B-D6613ED545C4}" type="pres">
      <dgm:prSet presAssocID="{66DBD497-3731-469B-9C9B-5E417E8A48EA}" presName="bgRect" presStyleLbl="node1" presStyleIdx="0" presStyleCnt="3"/>
      <dgm:spPr/>
    </dgm:pt>
    <dgm:pt modelId="{0DFD1BE3-AB05-48E7-B811-ECEF41A06BF4}" type="pres">
      <dgm:prSet presAssocID="{66DBD497-3731-469B-9C9B-5E417E8A48EA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B7AE4336-569C-4126-8007-BE419CA2C16D}" type="pres">
      <dgm:prSet presAssocID="{66DBD497-3731-469B-9C9B-5E417E8A48EA}" presName="childNode" presStyleLbl="node1" presStyleIdx="0" presStyleCnt="3">
        <dgm:presLayoutVars>
          <dgm:bulletEnabled val="1"/>
        </dgm:presLayoutVars>
      </dgm:prSet>
      <dgm:spPr/>
    </dgm:pt>
    <dgm:pt modelId="{DC0C4391-18A2-4456-87DB-D21F367D0145}" type="pres">
      <dgm:prSet presAssocID="{32F40676-E014-4095-A2A1-5FD9F1974054}" presName="hSp" presStyleCnt="0"/>
      <dgm:spPr/>
    </dgm:pt>
    <dgm:pt modelId="{AEA43409-4C79-463B-8F5D-67F0D256BDC7}" type="pres">
      <dgm:prSet presAssocID="{32F40676-E014-4095-A2A1-5FD9F1974054}" presName="vProcSp" presStyleCnt="0"/>
      <dgm:spPr/>
    </dgm:pt>
    <dgm:pt modelId="{01912B81-AEE3-43FD-A910-CC502BE102F4}" type="pres">
      <dgm:prSet presAssocID="{32F40676-E014-4095-A2A1-5FD9F1974054}" presName="vSp1" presStyleCnt="0"/>
      <dgm:spPr/>
    </dgm:pt>
    <dgm:pt modelId="{3C0DA737-1F3C-4F5E-8E8A-7D06EB12EACA}" type="pres">
      <dgm:prSet presAssocID="{32F40676-E014-4095-A2A1-5FD9F1974054}" presName="simulatedConn" presStyleLbl="solidFgAcc1" presStyleIdx="0" presStyleCnt="2"/>
      <dgm:spPr/>
    </dgm:pt>
    <dgm:pt modelId="{A377E596-2F1F-405F-9F0F-6E6B7B275B3E}" type="pres">
      <dgm:prSet presAssocID="{32F40676-E014-4095-A2A1-5FD9F1974054}" presName="vSp2" presStyleCnt="0"/>
      <dgm:spPr/>
    </dgm:pt>
    <dgm:pt modelId="{FF5E2033-C6CD-403F-80A8-46F9B2A05894}" type="pres">
      <dgm:prSet presAssocID="{32F40676-E014-4095-A2A1-5FD9F1974054}" presName="sibTrans" presStyleCnt="0"/>
      <dgm:spPr/>
    </dgm:pt>
    <dgm:pt modelId="{DD3F93A8-ADAE-46B5-A4A8-36B428BD76F9}" type="pres">
      <dgm:prSet presAssocID="{64091E42-15DB-467D-A47A-C36A41AD9B73}" presName="compositeNode" presStyleCnt="0">
        <dgm:presLayoutVars>
          <dgm:bulletEnabled val="1"/>
        </dgm:presLayoutVars>
      </dgm:prSet>
      <dgm:spPr/>
    </dgm:pt>
    <dgm:pt modelId="{B66B70AB-8DC1-4907-A7AB-80EDBA005EF9}" type="pres">
      <dgm:prSet presAssocID="{64091E42-15DB-467D-A47A-C36A41AD9B73}" presName="bgRect" presStyleLbl="node1" presStyleIdx="1" presStyleCnt="3"/>
      <dgm:spPr/>
    </dgm:pt>
    <dgm:pt modelId="{AE781F44-9940-4367-A4B6-E8009BAA3ED3}" type="pres">
      <dgm:prSet presAssocID="{64091E42-15DB-467D-A47A-C36A41AD9B73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99A04E42-F3B5-45D0-B51E-B48BB7E2C234}" type="pres">
      <dgm:prSet presAssocID="{64091E42-15DB-467D-A47A-C36A41AD9B73}" presName="childNode" presStyleLbl="node1" presStyleIdx="1" presStyleCnt="3">
        <dgm:presLayoutVars>
          <dgm:bulletEnabled val="1"/>
        </dgm:presLayoutVars>
      </dgm:prSet>
      <dgm:spPr/>
    </dgm:pt>
    <dgm:pt modelId="{15D32931-6A27-47EF-A22C-1F0BCC06D5C6}" type="pres">
      <dgm:prSet presAssocID="{7C0087BC-BE9B-4E95-97C8-B6A184C35929}" presName="hSp" presStyleCnt="0"/>
      <dgm:spPr/>
    </dgm:pt>
    <dgm:pt modelId="{4A89CBFE-FA74-4A0D-82AC-1A844B783E36}" type="pres">
      <dgm:prSet presAssocID="{7C0087BC-BE9B-4E95-97C8-B6A184C35929}" presName="vProcSp" presStyleCnt="0"/>
      <dgm:spPr/>
    </dgm:pt>
    <dgm:pt modelId="{FF1DBD81-2D79-4D15-A786-5D1B769C175A}" type="pres">
      <dgm:prSet presAssocID="{7C0087BC-BE9B-4E95-97C8-B6A184C35929}" presName="vSp1" presStyleCnt="0"/>
      <dgm:spPr/>
    </dgm:pt>
    <dgm:pt modelId="{9CC0E194-9B38-4C66-A35D-F64CE724A939}" type="pres">
      <dgm:prSet presAssocID="{7C0087BC-BE9B-4E95-97C8-B6A184C35929}" presName="simulatedConn" presStyleLbl="solidFgAcc1" presStyleIdx="1" presStyleCnt="2"/>
      <dgm:spPr/>
    </dgm:pt>
    <dgm:pt modelId="{998FE41E-4E9B-4AE7-9F15-087217B142F2}" type="pres">
      <dgm:prSet presAssocID="{7C0087BC-BE9B-4E95-97C8-B6A184C35929}" presName="vSp2" presStyleCnt="0"/>
      <dgm:spPr/>
    </dgm:pt>
    <dgm:pt modelId="{DB59C84E-F035-43BE-B904-02E99652C62B}" type="pres">
      <dgm:prSet presAssocID="{7C0087BC-BE9B-4E95-97C8-B6A184C35929}" presName="sibTrans" presStyleCnt="0"/>
      <dgm:spPr/>
    </dgm:pt>
    <dgm:pt modelId="{EA52C86F-1CAB-4529-BCC5-085F19AF7C82}" type="pres">
      <dgm:prSet presAssocID="{50CEC8EB-F7D2-4DD7-B25E-4AF8E66C2599}" presName="compositeNode" presStyleCnt="0">
        <dgm:presLayoutVars>
          <dgm:bulletEnabled val="1"/>
        </dgm:presLayoutVars>
      </dgm:prSet>
      <dgm:spPr/>
    </dgm:pt>
    <dgm:pt modelId="{AEC47BAD-01E3-4C15-A2E1-1052530B80B0}" type="pres">
      <dgm:prSet presAssocID="{50CEC8EB-F7D2-4DD7-B25E-4AF8E66C2599}" presName="bgRect" presStyleLbl="node1" presStyleIdx="2" presStyleCnt="3"/>
      <dgm:spPr/>
    </dgm:pt>
    <dgm:pt modelId="{2A632729-661A-4372-9104-5B2D33E3E5D3}" type="pres">
      <dgm:prSet presAssocID="{50CEC8EB-F7D2-4DD7-B25E-4AF8E66C259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C3B307E-C312-4236-B8AD-FE799FE81879}" type="pres">
      <dgm:prSet presAssocID="{50CEC8EB-F7D2-4DD7-B25E-4AF8E66C259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9E1E803-4785-4B21-9B0D-7B82ACC4E760}" srcId="{DFF8F364-A67B-4819-8F58-8929D382F21C}" destId="{64091E42-15DB-467D-A47A-C36A41AD9B73}" srcOrd="1" destOrd="0" parTransId="{EC77078B-F4A4-4A92-BD6D-88AC9F36E8CE}" sibTransId="{7C0087BC-BE9B-4E95-97C8-B6A184C35929}"/>
    <dgm:cxn modelId="{7B9B350C-3F53-4B90-8B33-0EE963A331EA}" type="presOf" srcId="{A3623877-33FA-4DEE-AD78-A16455441ECB}" destId="{99A04E42-F3B5-45D0-B51E-B48BB7E2C234}" srcOrd="0" destOrd="0" presId="urn:microsoft.com/office/officeart/2005/8/layout/hProcess7"/>
    <dgm:cxn modelId="{7848EB39-3B69-4A94-8E49-E5F9C7E98011}" type="presOf" srcId="{66DBD497-3731-469B-9C9B-5E417E8A48EA}" destId="{39260171-201F-4177-A51B-D6613ED545C4}" srcOrd="0" destOrd="0" presId="urn:microsoft.com/office/officeart/2005/8/layout/hProcess7"/>
    <dgm:cxn modelId="{6AB52441-2170-45D0-B21C-CEB1F899DEC4}" type="presOf" srcId="{64091E42-15DB-467D-A47A-C36A41AD9B73}" destId="{AE781F44-9940-4367-A4B6-E8009BAA3ED3}" srcOrd="1" destOrd="0" presId="urn:microsoft.com/office/officeart/2005/8/layout/hProcess7"/>
    <dgm:cxn modelId="{BFCF3D4A-F102-49C9-88BF-D1EEA146A459}" srcId="{DFF8F364-A67B-4819-8F58-8929D382F21C}" destId="{66DBD497-3731-469B-9C9B-5E417E8A48EA}" srcOrd="0" destOrd="0" parTransId="{0EF229E0-CEA5-4DAF-AFE6-5B1AB217168D}" sibTransId="{32F40676-E014-4095-A2A1-5FD9F1974054}"/>
    <dgm:cxn modelId="{F3804A75-1F29-40A1-9C40-9BB91A41C51E}" type="presOf" srcId="{64091E42-15DB-467D-A47A-C36A41AD9B73}" destId="{B66B70AB-8DC1-4907-A7AB-80EDBA005EF9}" srcOrd="0" destOrd="0" presId="urn:microsoft.com/office/officeart/2005/8/layout/hProcess7"/>
    <dgm:cxn modelId="{FB76087C-026E-48BB-BF83-41FCE0D595C1}" srcId="{66DBD497-3731-469B-9C9B-5E417E8A48EA}" destId="{B4AD29DD-C5E8-4107-8FD4-54CCB3A94364}" srcOrd="0" destOrd="0" parTransId="{C1F90637-26E4-459A-92F6-665CE9985269}" sibTransId="{EC98FCC0-5FF6-49AA-B5D9-249FD34893A7}"/>
    <dgm:cxn modelId="{95786E7D-44F0-4A1B-B473-50DA6DD0C2E7}" type="presOf" srcId="{DFF8F364-A67B-4819-8F58-8929D382F21C}" destId="{189FC138-EB34-4DE3-B486-AAD8E5F381E5}" srcOrd="0" destOrd="0" presId="urn:microsoft.com/office/officeart/2005/8/layout/hProcess7"/>
    <dgm:cxn modelId="{8873B89D-04C9-4108-8813-D63F8AD64B92}" srcId="{50CEC8EB-F7D2-4DD7-B25E-4AF8E66C2599}" destId="{9C74CB20-E80E-42EB-9A76-C9C4008DC66F}" srcOrd="0" destOrd="0" parTransId="{754A4CA7-DFDE-4A8D-9753-BF75EF57B82A}" sibTransId="{50628274-7E1F-48F1-A837-45F2CC188A19}"/>
    <dgm:cxn modelId="{B69F77B1-11AE-4BFB-97B2-846389DE1BC6}" srcId="{64091E42-15DB-467D-A47A-C36A41AD9B73}" destId="{A3623877-33FA-4DEE-AD78-A16455441ECB}" srcOrd="0" destOrd="0" parTransId="{2838F361-6267-4CC2-97C5-66155E81EF84}" sibTransId="{6489B164-2252-402A-96F8-915C9511DB6F}"/>
    <dgm:cxn modelId="{01DC85BE-BBEB-4116-97D0-924BDB41D7D2}" type="presOf" srcId="{B4AD29DD-C5E8-4107-8FD4-54CCB3A94364}" destId="{B7AE4336-569C-4126-8007-BE419CA2C16D}" srcOrd="0" destOrd="0" presId="urn:microsoft.com/office/officeart/2005/8/layout/hProcess7"/>
    <dgm:cxn modelId="{5B261BD1-BEE8-47DC-BB4F-32CFD107E37E}" type="presOf" srcId="{50CEC8EB-F7D2-4DD7-B25E-4AF8E66C2599}" destId="{AEC47BAD-01E3-4C15-A2E1-1052530B80B0}" srcOrd="0" destOrd="0" presId="urn:microsoft.com/office/officeart/2005/8/layout/hProcess7"/>
    <dgm:cxn modelId="{306021D2-1C42-4F39-B93C-8265ECFCD95B}" type="presOf" srcId="{50CEC8EB-F7D2-4DD7-B25E-4AF8E66C2599}" destId="{2A632729-661A-4372-9104-5B2D33E3E5D3}" srcOrd="1" destOrd="0" presId="urn:microsoft.com/office/officeart/2005/8/layout/hProcess7"/>
    <dgm:cxn modelId="{9A6BFFD5-39E5-4BD9-82ED-73C08459F9BB}" type="presOf" srcId="{66DBD497-3731-469B-9C9B-5E417E8A48EA}" destId="{0DFD1BE3-AB05-48E7-B811-ECEF41A06BF4}" srcOrd="1" destOrd="0" presId="urn:microsoft.com/office/officeart/2005/8/layout/hProcess7"/>
    <dgm:cxn modelId="{2F3A1FDC-B8DC-458E-9350-D594A85F5C4F}" srcId="{DFF8F364-A67B-4819-8F58-8929D382F21C}" destId="{50CEC8EB-F7D2-4DD7-B25E-4AF8E66C2599}" srcOrd="2" destOrd="0" parTransId="{7821B782-FC08-46FB-A558-517801B6C37F}" sibTransId="{87443916-8482-4193-84C7-4C14A26A85D9}"/>
    <dgm:cxn modelId="{6B9C03F3-6EA4-40E4-BD34-A60D8FFBE5E8}" type="presOf" srcId="{9C74CB20-E80E-42EB-9A76-C9C4008DC66F}" destId="{DC3B307E-C312-4236-B8AD-FE799FE81879}" srcOrd="0" destOrd="0" presId="urn:microsoft.com/office/officeart/2005/8/layout/hProcess7"/>
    <dgm:cxn modelId="{514AAC9D-68FA-4492-B177-5F4EB6696543}" type="presParOf" srcId="{189FC138-EB34-4DE3-B486-AAD8E5F381E5}" destId="{213ACF23-CFED-4E4F-880F-6F0E04487E3C}" srcOrd="0" destOrd="0" presId="urn:microsoft.com/office/officeart/2005/8/layout/hProcess7"/>
    <dgm:cxn modelId="{DA6C088D-05AF-4C92-9C80-83467863E0DD}" type="presParOf" srcId="{213ACF23-CFED-4E4F-880F-6F0E04487E3C}" destId="{39260171-201F-4177-A51B-D6613ED545C4}" srcOrd="0" destOrd="0" presId="urn:microsoft.com/office/officeart/2005/8/layout/hProcess7"/>
    <dgm:cxn modelId="{34A677D9-AD10-4A96-984E-05203C37414D}" type="presParOf" srcId="{213ACF23-CFED-4E4F-880F-6F0E04487E3C}" destId="{0DFD1BE3-AB05-48E7-B811-ECEF41A06BF4}" srcOrd="1" destOrd="0" presId="urn:microsoft.com/office/officeart/2005/8/layout/hProcess7"/>
    <dgm:cxn modelId="{A7573938-448D-4AC3-A6FB-0C327EA2B7FD}" type="presParOf" srcId="{213ACF23-CFED-4E4F-880F-6F0E04487E3C}" destId="{B7AE4336-569C-4126-8007-BE419CA2C16D}" srcOrd="2" destOrd="0" presId="urn:microsoft.com/office/officeart/2005/8/layout/hProcess7"/>
    <dgm:cxn modelId="{1C587EAE-1CB8-4680-8CFB-50E3E459A0B1}" type="presParOf" srcId="{189FC138-EB34-4DE3-B486-AAD8E5F381E5}" destId="{DC0C4391-18A2-4456-87DB-D21F367D0145}" srcOrd="1" destOrd="0" presId="urn:microsoft.com/office/officeart/2005/8/layout/hProcess7"/>
    <dgm:cxn modelId="{D273BD35-419D-424E-B9CE-B99002603FE1}" type="presParOf" srcId="{189FC138-EB34-4DE3-B486-AAD8E5F381E5}" destId="{AEA43409-4C79-463B-8F5D-67F0D256BDC7}" srcOrd="2" destOrd="0" presId="urn:microsoft.com/office/officeart/2005/8/layout/hProcess7"/>
    <dgm:cxn modelId="{8A4578D2-54B7-4E2E-8ABE-710BF18E1C54}" type="presParOf" srcId="{AEA43409-4C79-463B-8F5D-67F0D256BDC7}" destId="{01912B81-AEE3-43FD-A910-CC502BE102F4}" srcOrd="0" destOrd="0" presId="urn:microsoft.com/office/officeart/2005/8/layout/hProcess7"/>
    <dgm:cxn modelId="{48B6C17F-5F87-4F0A-AC8E-FBF035616768}" type="presParOf" srcId="{AEA43409-4C79-463B-8F5D-67F0D256BDC7}" destId="{3C0DA737-1F3C-4F5E-8E8A-7D06EB12EACA}" srcOrd="1" destOrd="0" presId="urn:microsoft.com/office/officeart/2005/8/layout/hProcess7"/>
    <dgm:cxn modelId="{3FB1010D-6B0C-417B-B71F-48A89A5F946B}" type="presParOf" srcId="{AEA43409-4C79-463B-8F5D-67F0D256BDC7}" destId="{A377E596-2F1F-405F-9F0F-6E6B7B275B3E}" srcOrd="2" destOrd="0" presId="urn:microsoft.com/office/officeart/2005/8/layout/hProcess7"/>
    <dgm:cxn modelId="{CED4B768-801D-4F75-9548-F6553A70B371}" type="presParOf" srcId="{189FC138-EB34-4DE3-B486-AAD8E5F381E5}" destId="{FF5E2033-C6CD-403F-80A8-46F9B2A05894}" srcOrd="3" destOrd="0" presId="urn:microsoft.com/office/officeart/2005/8/layout/hProcess7"/>
    <dgm:cxn modelId="{88240291-77DD-4642-909D-4BEF9A8D4BA1}" type="presParOf" srcId="{189FC138-EB34-4DE3-B486-AAD8E5F381E5}" destId="{DD3F93A8-ADAE-46B5-A4A8-36B428BD76F9}" srcOrd="4" destOrd="0" presId="urn:microsoft.com/office/officeart/2005/8/layout/hProcess7"/>
    <dgm:cxn modelId="{9A28F218-1C55-42DF-81FA-1F46853BC3EA}" type="presParOf" srcId="{DD3F93A8-ADAE-46B5-A4A8-36B428BD76F9}" destId="{B66B70AB-8DC1-4907-A7AB-80EDBA005EF9}" srcOrd="0" destOrd="0" presId="urn:microsoft.com/office/officeart/2005/8/layout/hProcess7"/>
    <dgm:cxn modelId="{512C3F91-7DE5-4A25-A985-CC2E056B4916}" type="presParOf" srcId="{DD3F93A8-ADAE-46B5-A4A8-36B428BD76F9}" destId="{AE781F44-9940-4367-A4B6-E8009BAA3ED3}" srcOrd="1" destOrd="0" presId="urn:microsoft.com/office/officeart/2005/8/layout/hProcess7"/>
    <dgm:cxn modelId="{85F5942A-8B5D-4A06-9E80-B6488EA0D419}" type="presParOf" srcId="{DD3F93A8-ADAE-46B5-A4A8-36B428BD76F9}" destId="{99A04E42-F3B5-45D0-B51E-B48BB7E2C234}" srcOrd="2" destOrd="0" presId="urn:microsoft.com/office/officeart/2005/8/layout/hProcess7"/>
    <dgm:cxn modelId="{692E3A0E-692A-42F3-9961-B740F08BDF95}" type="presParOf" srcId="{189FC138-EB34-4DE3-B486-AAD8E5F381E5}" destId="{15D32931-6A27-47EF-A22C-1F0BCC06D5C6}" srcOrd="5" destOrd="0" presId="urn:microsoft.com/office/officeart/2005/8/layout/hProcess7"/>
    <dgm:cxn modelId="{75F0D5A6-AFA7-4D8F-AFEC-CBA372D6C942}" type="presParOf" srcId="{189FC138-EB34-4DE3-B486-AAD8E5F381E5}" destId="{4A89CBFE-FA74-4A0D-82AC-1A844B783E36}" srcOrd="6" destOrd="0" presId="urn:microsoft.com/office/officeart/2005/8/layout/hProcess7"/>
    <dgm:cxn modelId="{7BB3DCA7-917A-4181-AF33-0C0591F1D224}" type="presParOf" srcId="{4A89CBFE-FA74-4A0D-82AC-1A844B783E36}" destId="{FF1DBD81-2D79-4D15-A786-5D1B769C175A}" srcOrd="0" destOrd="0" presId="urn:microsoft.com/office/officeart/2005/8/layout/hProcess7"/>
    <dgm:cxn modelId="{04315AD3-F8C9-4581-9343-D3C2235C22C9}" type="presParOf" srcId="{4A89CBFE-FA74-4A0D-82AC-1A844B783E36}" destId="{9CC0E194-9B38-4C66-A35D-F64CE724A939}" srcOrd="1" destOrd="0" presId="urn:microsoft.com/office/officeart/2005/8/layout/hProcess7"/>
    <dgm:cxn modelId="{1EE7B6F6-F6E4-477B-847A-33E47D9AE365}" type="presParOf" srcId="{4A89CBFE-FA74-4A0D-82AC-1A844B783E36}" destId="{998FE41E-4E9B-4AE7-9F15-087217B142F2}" srcOrd="2" destOrd="0" presId="urn:microsoft.com/office/officeart/2005/8/layout/hProcess7"/>
    <dgm:cxn modelId="{3AD803C0-2FFA-4343-8438-7830E4AD617D}" type="presParOf" srcId="{189FC138-EB34-4DE3-B486-AAD8E5F381E5}" destId="{DB59C84E-F035-43BE-B904-02E99652C62B}" srcOrd="7" destOrd="0" presId="urn:microsoft.com/office/officeart/2005/8/layout/hProcess7"/>
    <dgm:cxn modelId="{50D5B54A-8464-4657-B45D-A67CF7E8CEB5}" type="presParOf" srcId="{189FC138-EB34-4DE3-B486-AAD8E5F381E5}" destId="{EA52C86F-1CAB-4529-BCC5-085F19AF7C82}" srcOrd="8" destOrd="0" presId="urn:microsoft.com/office/officeart/2005/8/layout/hProcess7"/>
    <dgm:cxn modelId="{30E74DA7-8F2D-4C99-A8CC-F7A1E05115A7}" type="presParOf" srcId="{EA52C86F-1CAB-4529-BCC5-085F19AF7C82}" destId="{AEC47BAD-01E3-4C15-A2E1-1052530B80B0}" srcOrd="0" destOrd="0" presId="urn:microsoft.com/office/officeart/2005/8/layout/hProcess7"/>
    <dgm:cxn modelId="{3608711F-3B86-41F2-ACA5-B1E57C6D0BA3}" type="presParOf" srcId="{EA52C86F-1CAB-4529-BCC5-085F19AF7C82}" destId="{2A632729-661A-4372-9104-5B2D33E3E5D3}" srcOrd="1" destOrd="0" presId="urn:microsoft.com/office/officeart/2005/8/layout/hProcess7"/>
    <dgm:cxn modelId="{FCA1C0F3-079B-40F0-AB5E-80CB2CCE54D2}" type="presParOf" srcId="{EA52C86F-1CAB-4529-BCC5-085F19AF7C82}" destId="{DC3B307E-C312-4236-B8AD-FE799FE8187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60171-201F-4177-A51B-D6613ED545C4}">
      <dsp:nvSpPr>
        <dsp:cNvPr id="0" name=""/>
        <dsp:cNvSpPr/>
      </dsp:nvSpPr>
      <dsp:spPr>
        <a:xfrm>
          <a:off x="519" y="0"/>
          <a:ext cx="2234826" cy="1878702"/>
        </a:xfrm>
        <a:prstGeom prst="roundRect">
          <a:avLst>
            <a:gd name="adj" fmla="val 5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Semester Two</a:t>
          </a:r>
        </a:p>
      </dsp:txBody>
      <dsp:txXfrm rot="16200000">
        <a:off x="-539719" y="553331"/>
        <a:ext cx="1527443" cy="433873"/>
      </dsp:txXfrm>
    </dsp:sp>
    <dsp:sp modelId="{B7AE4336-569C-4126-8007-BE419CA2C16D}">
      <dsp:nvSpPr>
        <dsp:cNvPr id="0" name=""/>
        <dsp:cNvSpPr/>
      </dsp:nvSpPr>
      <dsp:spPr>
        <a:xfrm>
          <a:off x="447484" y="0"/>
          <a:ext cx="1664945" cy="18787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>
              <a:latin typeface="Calibri"/>
              <a:ea typeface="+mn-ea"/>
              <a:cs typeface="+mn-cs"/>
            </a:rPr>
            <a:t>Cross-Platform Communications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10 ECTS</a:t>
          </a:r>
          <a:endParaRPr lang="en-IE" sz="1700" kern="1200" dirty="0">
            <a:latin typeface="Calibri"/>
            <a:ea typeface="+mn-ea"/>
            <a:cs typeface="+mn-cs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6-week block</a:t>
          </a:r>
        </a:p>
      </dsp:txBody>
      <dsp:txXfrm>
        <a:off x="447484" y="0"/>
        <a:ext cx="1664945" cy="1878702"/>
      </dsp:txXfrm>
    </dsp:sp>
    <dsp:sp modelId="{B66B70AB-8DC1-4907-A7AB-80EDBA005EF9}">
      <dsp:nvSpPr>
        <dsp:cNvPr id="0" name=""/>
        <dsp:cNvSpPr/>
      </dsp:nvSpPr>
      <dsp:spPr>
        <a:xfrm>
          <a:off x="2313565" y="0"/>
          <a:ext cx="2234826" cy="1878702"/>
        </a:xfrm>
        <a:prstGeom prst="roundRect">
          <a:avLst>
            <a:gd name="adj" fmla="val 5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Semester Two</a:t>
          </a:r>
        </a:p>
      </dsp:txBody>
      <dsp:txXfrm rot="16200000">
        <a:off x="1773325" y="553331"/>
        <a:ext cx="1527443" cy="433873"/>
      </dsp:txXfrm>
    </dsp:sp>
    <dsp:sp modelId="{3C0DA737-1F3C-4F5E-8E8A-7D06EB12EACA}">
      <dsp:nvSpPr>
        <dsp:cNvPr id="0" name=""/>
        <dsp:cNvSpPr/>
      </dsp:nvSpPr>
      <dsp:spPr>
        <a:xfrm rot="5400000">
          <a:off x="2186779" y="1441915"/>
          <a:ext cx="275919" cy="3352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04E42-F3B5-45D0-B51E-B48BB7E2C234}">
      <dsp:nvSpPr>
        <dsp:cNvPr id="0" name=""/>
        <dsp:cNvSpPr/>
      </dsp:nvSpPr>
      <dsp:spPr>
        <a:xfrm>
          <a:off x="2760530" y="0"/>
          <a:ext cx="1664945" cy="18787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>
              <a:latin typeface="Calibri"/>
              <a:ea typeface="+mn-ea"/>
              <a:cs typeface="+mn-cs"/>
            </a:rPr>
            <a:t>Insights and Analytics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10 ECTS</a:t>
          </a:r>
          <a:endParaRPr lang="en-IE" sz="1700" kern="1200" dirty="0">
            <a:latin typeface="Calibri"/>
            <a:ea typeface="+mn-ea"/>
            <a:cs typeface="+mn-cs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6-week block</a:t>
          </a:r>
        </a:p>
      </dsp:txBody>
      <dsp:txXfrm>
        <a:off x="2760530" y="0"/>
        <a:ext cx="1664945" cy="1878702"/>
      </dsp:txXfrm>
    </dsp:sp>
    <dsp:sp modelId="{AEC47BAD-01E3-4C15-A2E1-1052530B80B0}">
      <dsp:nvSpPr>
        <dsp:cNvPr id="0" name=""/>
        <dsp:cNvSpPr/>
      </dsp:nvSpPr>
      <dsp:spPr>
        <a:xfrm>
          <a:off x="4584417" y="0"/>
          <a:ext cx="2234826" cy="1878702"/>
        </a:xfrm>
        <a:prstGeom prst="roundRect">
          <a:avLst>
            <a:gd name="adj" fmla="val 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Semester Two</a:t>
          </a:r>
        </a:p>
      </dsp:txBody>
      <dsp:txXfrm rot="16200000">
        <a:off x="4044178" y="553331"/>
        <a:ext cx="1527443" cy="433873"/>
      </dsp:txXfrm>
    </dsp:sp>
    <dsp:sp modelId="{9CC0E194-9B38-4C66-A35D-F64CE724A939}">
      <dsp:nvSpPr>
        <dsp:cNvPr id="0" name=""/>
        <dsp:cNvSpPr/>
      </dsp:nvSpPr>
      <dsp:spPr>
        <a:xfrm rot="5400000">
          <a:off x="4499825" y="1441915"/>
          <a:ext cx="275919" cy="3352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B307E-C312-4236-B8AD-FE799FE81879}">
      <dsp:nvSpPr>
        <dsp:cNvPr id="0" name=""/>
        <dsp:cNvSpPr/>
      </dsp:nvSpPr>
      <dsp:spPr>
        <a:xfrm>
          <a:off x="5031382" y="0"/>
          <a:ext cx="1664945" cy="18787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>
              <a:latin typeface="Calibri"/>
              <a:ea typeface="+mn-ea"/>
              <a:cs typeface="+mn-cs"/>
            </a:rPr>
            <a:t>Leadership in Commercial Creativity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10 ECTS</a:t>
          </a:r>
          <a:endParaRPr lang="en-IE" sz="1600" kern="1200" dirty="0">
            <a:latin typeface="Calibri"/>
            <a:ea typeface="+mn-ea"/>
            <a:cs typeface="+mn-cs"/>
          </a:endParaRP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50" kern="1200" dirty="0"/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2-3 day Bootcamp - Jan 2022</a:t>
          </a:r>
        </a:p>
      </dsp:txBody>
      <dsp:txXfrm>
        <a:off x="5031382" y="0"/>
        <a:ext cx="1664945" cy="1878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60171-201F-4177-A51B-D6613ED545C4}">
      <dsp:nvSpPr>
        <dsp:cNvPr id="0" name=""/>
        <dsp:cNvSpPr/>
      </dsp:nvSpPr>
      <dsp:spPr>
        <a:xfrm>
          <a:off x="509" y="0"/>
          <a:ext cx="2193592" cy="2033776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>
              <a:solidFill>
                <a:schemeClr val="tx1"/>
              </a:solidFill>
            </a:rPr>
            <a:t>Semester One</a:t>
          </a:r>
        </a:p>
      </dsp:txBody>
      <dsp:txXfrm rot="16200000">
        <a:off x="-613979" y="614488"/>
        <a:ext cx="1667696" cy="438718"/>
      </dsp:txXfrm>
    </dsp:sp>
    <dsp:sp modelId="{B7AE4336-569C-4126-8007-BE419CA2C16D}">
      <dsp:nvSpPr>
        <dsp:cNvPr id="0" name=""/>
        <dsp:cNvSpPr/>
      </dsp:nvSpPr>
      <dsp:spPr>
        <a:xfrm>
          <a:off x="439228" y="0"/>
          <a:ext cx="1634226" cy="20337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Contemporary Marketing and Communications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10 ECTS*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6-week block</a:t>
          </a:r>
        </a:p>
      </dsp:txBody>
      <dsp:txXfrm>
        <a:off x="439228" y="0"/>
        <a:ext cx="1634226" cy="2033776"/>
      </dsp:txXfrm>
    </dsp:sp>
    <dsp:sp modelId="{B66B70AB-8DC1-4907-A7AB-80EDBA005EF9}">
      <dsp:nvSpPr>
        <dsp:cNvPr id="0" name=""/>
        <dsp:cNvSpPr/>
      </dsp:nvSpPr>
      <dsp:spPr>
        <a:xfrm>
          <a:off x="2270877" y="0"/>
          <a:ext cx="2193592" cy="2033776"/>
        </a:xfrm>
        <a:prstGeom prst="roundRect">
          <a:avLst>
            <a:gd name="adj" fmla="val 5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>
              <a:solidFill>
                <a:schemeClr val="tx1"/>
              </a:solidFill>
            </a:rPr>
            <a:t>Semester One</a:t>
          </a:r>
        </a:p>
      </dsp:txBody>
      <dsp:txXfrm rot="16200000">
        <a:off x="1656388" y="614488"/>
        <a:ext cx="1667696" cy="438718"/>
      </dsp:txXfrm>
    </dsp:sp>
    <dsp:sp modelId="{3C0DA737-1F3C-4F5E-8E8A-7D06EB12EACA}">
      <dsp:nvSpPr>
        <dsp:cNvPr id="0" name=""/>
        <dsp:cNvSpPr/>
      </dsp:nvSpPr>
      <dsp:spPr>
        <a:xfrm rot="5400000">
          <a:off x="2132372" y="1579336"/>
          <a:ext cx="298946" cy="3290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04E42-F3B5-45D0-B51E-B48BB7E2C234}">
      <dsp:nvSpPr>
        <dsp:cNvPr id="0" name=""/>
        <dsp:cNvSpPr/>
      </dsp:nvSpPr>
      <dsp:spPr>
        <a:xfrm>
          <a:off x="2709595" y="0"/>
          <a:ext cx="1634226" cy="20337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Communications Planning and Effectiveness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10 ECTS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6-week block</a:t>
          </a:r>
        </a:p>
      </dsp:txBody>
      <dsp:txXfrm>
        <a:off x="2709595" y="0"/>
        <a:ext cx="1634226" cy="2033776"/>
      </dsp:txXfrm>
    </dsp:sp>
    <dsp:sp modelId="{AEC47BAD-01E3-4C15-A2E1-1052530B80B0}">
      <dsp:nvSpPr>
        <dsp:cNvPr id="0" name=""/>
        <dsp:cNvSpPr/>
      </dsp:nvSpPr>
      <dsp:spPr>
        <a:xfrm>
          <a:off x="4541245" y="0"/>
          <a:ext cx="2193592" cy="2033776"/>
        </a:xfrm>
        <a:prstGeom prst="roundRect">
          <a:avLst>
            <a:gd name="adj" fmla="val 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>
              <a:solidFill>
                <a:schemeClr val="tx1"/>
              </a:solidFill>
            </a:rPr>
            <a:t>Semester One</a:t>
          </a:r>
        </a:p>
      </dsp:txBody>
      <dsp:txXfrm rot="16200000">
        <a:off x="3926756" y="614488"/>
        <a:ext cx="1667696" cy="438718"/>
      </dsp:txXfrm>
    </dsp:sp>
    <dsp:sp modelId="{9CC0E194-9B38-4C66-A35D-F64CE724A939}">
      <dsp:nvSpPr>
        <dsp:cNvPr id="0" name=""/>
        <dsp:cNvSpPr/>
      </dsp:nvSpPr>
      <dsp:spPr>
        <a:xfrm rot="5400000">
          <a:off x="4402739" y="1579336"/>
          <a:ext cx="298946" cy="32903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B307E-C312-4236-B8AD-FE799FE81879}">
      <dsp:nvSpPr>
        <dsp:cNvPr id="0" name=""/>
        <dsp:cNvSpPr/>
      </dsp:nvSpPr>
      <dsp:spPr>
        <a:xfrm>
          <a:off x="4979963" y="0"/>
          <a:ext cx="1634226" cy="20337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Creative Thinking in Commercial Communications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dirty="0">
            <a:effectLst/>
            <a:latin typeface="Arial Rounded MT Bold" panose="020F070403050403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10 ECTS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2-3 day Bootcamp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 dirty="0"/>
        </a:p>
      </dsp:txBody>
      <dsp:txXfrm>
        <a:off x="4979963" y="0"/>
        <a:ext cx="1634226" cy="2033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310A-00A1-4B67-A200-7706DFE48F47}" type="datetimeFigureOut">
              <a:rPr lang="en-IE" smtClean="0"/>
              <a:t>21/01/2021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E1853-C065-4E2E-B7A5-92ADF11D5A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63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1A48557-3CE8-4E4B-B42E-3BA5F1349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7763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F84DC-563C-4C8A-9D3C-D6EFFA784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10" y="2480505"/>
            <a:ext cx="3445165" cy="1896990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DDC28-6CF6-4923-864D-1324081C1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2256" y="3428999"/>
            <a:ext cx="5250634" cy="82788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7583C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F4770E-114E-42D3-A5C7-CAE2ED994230}"/>
              </a:ext>
            </a:extLst>
          </p:cNvPr>
          <p:cNvSpPr/>
          <p:nvPr userDrawn="1"/>
        </p:nvSpPr>
        <p:spPr>
          <a:xfrm>
            <a:off x="10501745" y="61169"/>
            <a:ext cx="1690255" cy="1181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578F6-8067-40A0-9184-4D087BB8EB5B}"/>
              </a:ext>
            </a:extLst>
          </p:cNvPr>
          <p:cNvSpPr/>
          <p:nvPr userDrawn="1"/>
        </p:nvSpPr>
        <p:spPr>
          <a:xfrm>
            <a:off x="5477638" y="0"/>
            <a:ext cx="6714361" cy="189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3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3331-6420-4773-90CA-91A5F43A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20A9-63EF-4B16-B218-7BC6E9FF4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40191-AFD1-461F-93D2-DFD4FFCC8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9701B-4229-45D8-AD1C-68993009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B68B1-06AB-4E49-B656-40E959C8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0C818-E251-4020-B673-71EA27BA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09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D87B-DE2A-40C4-8D10-FC30EAA6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C2973-7A96-4A22-AF6E-FF66E877B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5073E-1CEB-47F4-A62B-D41C84E6D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B713E-6EA7-4D54-88C3-DD8C06DCC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0041F-5722-4669-9D4C-6DD61A59C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A54C7-C485-4C91-82E8-13A96F04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6368A-FA0E-4102-B3E2-E774F335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F68762-DCA5-42C7-A863-BE16BC80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168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F515-487E-4C07-99DE-56841ADE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B8E21-D63A-43E3-B1A6-727156AD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82F9F-8111-4E04-95DD-B5DBF59E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B6645-95F7-44E0-AE7E-FA4F2847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308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64B3E-B333-4FB6-B31D-08E08421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ABA08-7B80-4F77-8DCC-7521F393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AA33C-11A7-4F74-865F-083B1F64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2D9C-595D-42AC-A8F2-E9A476EF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ECE7F-5184-466A-958C-A87A61B8F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A386D-F940-4FA6-8F05-AFCEDFB01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FFAEF-4D10-472C-8F55-649D4507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0BD7B-531D-4E93-BEBD-AAFC079F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E6723-1BD1-4D15-94BA-4FE42C86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615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CB31-1B4E-4EF0-85E4-050D0F6D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0588E-61E6-417F-B4AB-077137DDB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BE033-8486-4486-8277-2DCA3921F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BB01C-CF93-4085-B46D-630776A8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768AC-8AD0-4660-B4AB-9A9A879A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8EC8D-B4F3-4D3F-9B04-476CC8DA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70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53A4-A3A2-4D7C-B256-DA7BAD5C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E1BDB-9777-445E-A8FD-838310D69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4E2FF-A642-4F3B-AA93-F92C5A7C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D0DAE-98F3-4175-82D7-14FC3937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7779-1387-4816-96E4-6E188D33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1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DA5C1-5604-46F8-A1D1-EBE69CEE8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2BD62-C71C-404C-B75B-F810DB7DA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28CFF-F13E-4EBB-AEF2-44BCFAEF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85678-B2D5-48DA-A12A-D6E7838B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67B2-3AA2-4FC0-92A7-D6175891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2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4313-3657-4B59-A3DC-1227EE38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25BB6-DBB9-4A2D-BD7A-B3124D56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00D6-9D48-4981-9DF4-41429C53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ACE188-1DAB-42DF-A9B8-8EB7E6AA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606" y="365125"/>
            <a:ext cx="9716193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A0BF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288387-3DC2-4E9E-8B9B-66065EB1F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606" y="1825625"/>
            <a:ext cx="971619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A0BFC0"/>
                </a:solidFill>
              </a:defRPr>
            </a:lvl1pPr>
            <a:lvl2pPr>
              <a:defRPr sz="1800">
                <a:solidFill>
                  <a:srgbClr val="A0BFC0"/>
                </a:solidFill>
              </a:defRPr>
            </a:lvl2pPr>
            <a:lvl3pPr>
              <a:defRPr sz="1600">
                <a:solidFill>
                  <a:srgbClr val="A0BFC0"/>
                </a:solidFill>
              </a:defRPr>
            </a:lvl3pPr>
            <a:lvl4pPr>
              <a:defRPr sz="1400">
                <a:solidFill>
                  <a:srgbClr val="A0BFC0"/>
                </a:solidFill>
              </a:defRPr>
            </a:lvl4pPr>
            <a:lvl5pPr>
              <a:defRPr sz="1400">
                <a:solidFill>
                  <a:srgbClr val="A0BF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E70364-6326-424F-A305-349BDF032820}"/>
              </a:ext>
            </a:extLst>
          </p:cNvPr>
          <p:cNvSpPr/>
          <p:nvPr userDrawn="1"/>
        </p:nvSpPr>
        <p:spPr>
          <a:xfrm>
            <a:off x="0" y="0"/>
            <a:ext cx="12192000" cy="2452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4313-3657-4B59-A3DC-1227EE38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25BB6-DBB9-4A2D-BD7A-B3124D56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00D6-9D48-4981-9DF4-41429C53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ACE188-1DAB-42DF-A9B8-8EB7E6AA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50961"/>
            <a:ext cx="10515599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288387-3DC2-4E9E-8B9B-66065EB1F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910087"/>
            <a:ext cx="10515599" cy="2747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D6B16F-8F9A-41B2-BB37-968229208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12633" r="50000" b="30447"/>
          <a:stretch/>
        </p:blipFill>
        <p:spPr>
          <a:xfrm>
            <a:off x="324197" y="185738"/>
            <a:ext cx="1341120" cy="9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FF06DB-872A-4915-A7B1-BD36CF331A2B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176A-C03C-43B9-AD1A-5EFF1569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05D1-6DD2-44B6-9BF5-C286280E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4313-3657-4B59-A3DC-1227EE38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25BB6-DBB9-4A2D-BD7A-B3124D56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00D6-9D48-4981-9DF4-41429C53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iapi_logo.png">
            <a:extLst>
              <a:ext uri="{FF2B5EF4-FFF2-40B4-BE49-F238E27FC236}">
                <a16:creationId xmlns:a16="http://schemas.microsoft.com/office/drawing/2014/main" id="{EB8CBB55-B43D-473C-9491-01BEF2D40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1" b="38800"/>
          <a:stretch/>
        </p:blipFill>
        <p:spPr>
          <a:xfrm>
            <a:off x="10699307" y="119257"/>
            <a:ext cx="1308986" cy="9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7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F990E2-AFD7-46CA-9E05-389A80EBE87C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1C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176A-C03C-43B9-AD1A-5EFF1569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05D1-6DD2-44B6-9BF5-C286280E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4313-3657-4B59-A3DC-1227EE38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25BB6-DBB9-4A2D-BD7A-B3124D56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00D6-9D48-4981-9DF4-41429C53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rep_logo.png">
            <a:extLst>
              <a:ext uri="{FF2B5EF4-FFF2-40B4-BE49-F238E27FC236}">
                <a16:creationId xmlns:a16="http://schemas.microsoft.com/office/drawing/2014/main" id="{9D8AB7AE-CE86-41AE-B2AC-A227F7C8B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81" y="365125"/>
            <a:ext cx="1244150" cy="996517"/>
          </a:xfrm>
          <a:prstGeom prst="rect">
            <a:avLst/>
          </a:prstGeom>
        </p:spPr>
      </p:pic>
      <p:pic>
        <p:nvPicPr>
          <p:cNvPr id="9" name="Picture 8" descr="iapi_logo.png">
            <a:extLst>
              <a:ext uri="{FF2B5EF4-FFF2-40B4-BE49-F238E27FC236}">
                <a16:creationId xmlns:a16="http://schemas.microsoft.com/office/drawing/2014/main" id="{0FE57714-4E6D-4D73-AC82-09FECFC7E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1" b="38800"/>
          <a:stretch/>
        </p:blipFill>
        <p:spPr>
          <a:xfrm>
            <a:off x="10699307" y="409058"/>
            <a:ext cx="1308986" cy="9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6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070F6C-A3FA-4327-AEA8-1F49A8F38C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176A-C03C-43B9-AD1A-5EFF1569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05D1-6DD2-44B6-9BF5-C286280E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4313-3657-4B59-A3DC-1227EE38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25BB6-DBB9-4A2D-BD7A-B3124D56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00D6-9D48-4981-9DF4-41429C53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C388D3-B423-4B9F-B100-19BACD12E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06" y="386848"/>
            <a:ext cx="1667194" cy="10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070F6C-A3FA-4327-AEA8-1F49A8F38C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176A-C03C-43B9-AD1A-5EFF1569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05D1-6DD2-44B6-9BF5-C286280E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4313-3657-4B59-A3DC-1227EE38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25BB6-DBB9-4A2D-BD7A-B3124D56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00D6-9D48-4981-9DF4-41429C53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C388D3-B423-4B9F-B100-19BACD12E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06" y="386848"/>
            <a:ext cx="1667194" cy="10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9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070F6C-A3FA-4327-AEA8-1F49A8F38C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176A-C03C-43B9-AD1A-5EFF1569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05D1-6DD2-44B6-9BF5-C286280E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4313-3657-4B59-A3DC-1227EE38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25BB6-DBB9-4A2D-BD7A-B3124D56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00D6-9D48-4981-9DF4-41429C53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C388D3-B423-4B9F-B100-19BACD12E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06" y="386848"/>
            <a:ext cx="1667194" cy="10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070F6C-A3FA-4327-AEA8-1F49A8F38C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176A-C03C-43B9-AD1A-5EFF1569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05D1-6DD2-44B6-9BF5-C286280E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4313-3657-4B59-A3DC-1227EE38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25BB6-DBB9-4A2D-BD7A-B3124D56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00D6-9D48-4981-9DF4-41429C53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C388D3-B423-4B9F-B100-19BACD12E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06" y="386848"/>
            <a:ext cx="1667194" cy="10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5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5F11BE-7F13-441D-AF15-D1280A259223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1EC5F-FDC2-47DC-AF66-75AE8F0B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DF5E3-3F59-4150-95F5-95D175141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DF187-6187-477D-A848-7E3572B1F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EF61-CAC9-44E6-8D2B-FD9CDA6F188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08B9B-8FD4-464B-8565-10892DB6E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1FD4E-81AE-4961-96C9-3FF34749C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86F2-9D1D-42BD-8FC6-82426B15C3A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iapi_logo.png">
            <a:extLst>
              <a:ext uri="{FF2B5EF4-FFF2-40B4-BE49-F238E27FC236}">
                <a16:creationId xmlns:a16="http://schemas.microsoft.com/office/drawing/2014/main" id="{0E8EFD49-CAD5-428A-BAEC-C39882D20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1" b="38800"/>
          <a:stretch/>
        </p:blipFill>
        <p:spPr>
          <a:xfrm>
            <a:off x="10699307" y="119257"/>
            <a:ext cx="1308986" cy="9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9" r:id="rId2"/>
    <p:sldLayoutId id="2147483700" r:id="rId3"/>
    <p:sldLayoutId id="2147483686" r:id="rId4"/>
    <p:sldLayoutId id="2147483696" r:id="rId5"/>
    <p:sldLayoutId id="2147483697" r:id="rId6"/>
    <p:sldLayoutId id="2147483701" r:id="rId7"/>
    <p:sldLayoutId id="2147483702" r:id="rId8"/>
    <p:sldLayoutId id="2147483703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583C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583C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583C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583C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583C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2F4F5-30DF-42B9-9CED-7D622CC0DA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72529" y="24586"/>
            <a:ext cx="103704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DFEF1-D62B-4389-9438-7683B148468E}"/>
              </a:ext>
            </a:extLst>
          </p:cNvPr>
          <p:cNvSpPr txBox="1"/>
          <p:nvPr/>
        </p:nvSpPr>
        <p:spPr>
          <a:xfrm>
            <a:off x="2636874" y="2083981"/>
            <a:ext cx="6485861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r>
              <a:rPr lang="en-IE" sz="3200" dirty="0">
                <a:latin typeface="+mj-lt"/>
              </a:rPr>
              <a:t>2021 Training &amp; Events Briefing</a:t>
            </a:r>
          </a:p>
          <a:p>
            <a:r>
              <a:rPr lang="en-IE" sz="3200" dirty="0">
                <a:latin typeface="+mj-lt"/>
              </a:rPr>
              <a:t>21</a:t>
            </a:r>
            <a:r>
              <a:rPr lang="en-IE" sz="3200" baseline="30000" dirty="0">
                <a:latin typeface="+mj-lt"/>
              </a:rPr>
              <a:t>st</a:t>
            </a:r>
            <a:r>
              <a:rPr lang="en-IE" sz="3200" dirty="0">
                <a:latin typeface="+mj-lt"/>
              </a:rPr>
              <a:t> January 2021</a:t>
            </a:r>
            <a:endParaRPr lang="en-GB" sz="3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9DEAC-665E-4AD6-A81D-0104059B6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77" y="2153047"/>
            <a:ext cx="2073727" cy="13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BC66CD6-C8B3-49DB-82ED-103D0B635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53205"/>
              </p:ext>
            </p:extLst>
          </p:nvPr>
        </p:nvGraphicFramePr>
        <p:xfrm>
          <a:off x="259492" y="1643449"/>
          <a:ext cx="11590638" cy="512758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84854">
                  <a:extLst>
                    <a:ext uri="{9D8B030D-6E8A-4147-A177-3AD203B41FA5}">
                      <a16:colId xmlns:a16="http://schemas.microsoft.com/office/drawing/2014/main" val="2445576517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val="1544726529"/>
                    </a:ext>
                  </a:extLst>
                </a:gridCol>
                <a:gridCol w="2557849">
                  <a:extLst>
                    <a:ext uri="{9D8B030D-6E8A-4147-A177-3AD203B41FA5}">
                      <a16:colId xmlns:a16="http://schemas.microsoft.com/office/drawing/2014/main" val="3260051362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641028295"/>
                    </a:ext>
                  </a:extLst>
                </a:gridCol>
              </a:tblGrid>
              <a:tr h="369978">
                <a:tc>
                  <a:txBody>
                    <a:bodyPr/>
                    <a:lstStyle/>
                    <a:p>
                      <a:r>
                        <a:rPr lang="en-IE" u="sng" dirty="0"/>
                        <a:t>Event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u="sng" dirty="0"/>
                        <a:t>Date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u="sng" dirty="0"/>
                        <a:t>Speaker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u="sng" dirty="0"/>
                        <a:t>Purpose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270260"/>
                  </a:ext>
                </a:extLst>
              </a:tr>
              <a:tr h="638592">
                <a:tc>
                  <a:txBody>
                    <a:bodyPr/>
                    <a:lstStyle/>
                    <a:p>
                      <a:r>
                        <a:rPr lang="en-IE" sz="1400" b="1" dirty="0">
                          <a:solidFill>
                            <a:schemeClr val="tx1"/>
                          </a:solidFill>
                        </a:rPr>
                        <a:t>2021 Economic &amp; Consumer Insights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en-IE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</a:rPr>
                        <a:t> Jan</a:t>
                      </a:r>
                    </a:p>
                    <a:p>
                      <a:endParaRPr lang="en-I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0" dirty="0">
                          <a:solidFill>
                            <a:schemeClr val="tx1"/>
                          </a:solidFill>
                        </a:rPr>
                        <a:t>Danny McCoy</a:t>
                      </a:r>
                    </a:p>
                    <a:p>
                      <a:r>
                        <a:rPr lang="en-IE" sz="1200" b="0" dirty="0">
                          <a:solidFill>
                            <a:schemeClr val="tx1"/>
                          </a:solidFill>
                        </a:rPr>
                        <a:t>Kay McCarthy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b="0" dirty="0">
                          <a:solidFill>
                            <a:schemeClr val="tx1"/>
                          </a:solidFill>
                        </a:rPr>
                        <a:t>To gain first-hand views from Economic and Business leaders.</a:t>
                      </a:r>
                    </a:p>
                    <a:p>
                      <a:endParaRPr lang="en-I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43101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400" b="1" dirty="0">
                          <a:solidFill>
                            <a:schemeClr val="tx1"/>
                          </a:solidFill>
                        </a:rPr>
                        <a:t>Behind Closed Doors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Jan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Mar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April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June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July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Sept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Oct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Nov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2 x Agency leaders</a:t>
                      </a:r>
                    </a:p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2 x CMOs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8 planned for 2021.</a:t>
                      </a:r>
                    </a:p>
                    <a:p>
                      <a:endParaRPr lang="en-IE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Moderated panel discussion following the successes and challenges of senior clients; the importance of strong agency/client relationship and their predictions for the future.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956378"/>
                  </a:ext>
                </a:extLst>
              </a:tr>
              <a:tr h="516956">
                <a:tc>
                  <a:txBody>
                    <a:bodyPr/>
                    <a:lstStyle/>
                    <a:p>
                      <a:r>
                        <a:rPr lang="en-IE" sz="1400" b="1" dirty="0">
                          <a:solidFill>
                            <a:schemeClr val="tx1"/>
                          </a:solidFill>
                        </a:rPr>
                        <a:t>Brexit impact briefing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Feb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- TBC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Ger Brady, </a:t>
                      </a:r>
                      <a:r>
                        <a:rPr lang="en-IE" sz="1200" dirty="0" err="1">
                          <a:solidFill>
                            <a:schemeClr val="tx1"/>
                          </a:solidFill>
                        </a:rPr>
                        <a:t>Ibec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To brief us on the impact of Brexit as it relates to our clients’ business and Ireland’s consumer spending.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670456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400" b="1" dirty="0">
                          <a:solidFill>
                            <a:schemeClr val="tx1"/>
                          </a:solidFill>
                        </a:rPr>
                        <a:t>Financial Support and Advice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Early Feb - TBC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Allen Kiernan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Robert McDermott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Allen and Robert working on update for FDs and MDs on financial and commercial matters: Gov subsidies, tax, Brexit, insurance etc.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24930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400" b="1" dirty="0">
                          <a:solidFill>
                            <a:schemeClr val="tx1"/>
                          </a:solidFill>
                        </a:rPr>
                        <a:t>Inclusion in Advertising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26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Feb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err="1">
                          <a:solidFill>
                            <a:schemeClr val="tx1"/>
                          </a:solidFill>
                        </a:rPr>
                        <a:t>Stha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Banks, Core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Amar Jacob, Huskies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TBC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Launch of the IAPI Inclusion &amp; Diversity Policy and preview of D&amp;I initiatives for the year.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470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1400" b="1" dirty="0">
                          <a:solidFill>
                            <a:schemeClr val="tx1"/>
                          </a:solidFill>
                        </a:rPr>
                        <a:t>Economic &amp; Business Briefings – ¼ </a:t>
                      </a:r>
                      <a:r>
                        <a:rPr lang="en-IE" sz="1400" b="1" dirty="0" err="1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en-IE" sz="1400" b="1" dirty="0">
                          <a:solidFill>
                            <a:schemeClr val="tx1"/>
                          </a:solidFill>
                        </a:rPr>
                        <a:t> updates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Apr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Jul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Oct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TBC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To inform and debrief members on economic and business predictions from industry leaders.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34328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400" b="1" dirty="0">
                          <a:solidFill>
                            <a:schemeClr val="tx1"/>
                          </a:solidFill>
                        </a:rPr>
                        <a:t>IAPI AGM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Nov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557434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492EA0C3-425F-405B-B140-68CF5506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540" y="98695"/>
            <a:ext cx="3780263" cy="1325563"/>
          </a:xfrm>
        </p:spPr>
        <p:txBody>
          <a:bodyPr/>
          <a:lstStyle/>
          <a:p>
            <a:pPr algn="r"/>
            <a:r>
              <a:rPr lang="en-IE" dirty="0"/>
              <a:t>Briefings &amp; Events for </a:t>
            </a:r>
            <a:r>
              <a:rPr lang="en-IE" dirty="0">
                <a:solidFill>
                  <a:srgbClr val="FF0000"/>
                </a:solidFill>
              </a:rPr>
              <a:t>Leaders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8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BC66CD6-C8B3-49DB-82ED-103D0B635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22324"/>
              </p:ext>
            </p:extLst>
          </p:nvPr>
        </p:nvGraphicFramePr>
        <p:xfrm>
          <a:off x="327158" y="1421025"/>
          <a:ext cx="11516498" cy="36922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2879">
                  <a:extLst>
                    <a:ext uri="{9D8B030D-6E8A-4147-A177-3AD203B41FA5}">
                      <a16:colId xmlns:a16="http://schemas.microsoft.com/office/drawing/2014/main" val="2445576517"/>
                    </a:ext>
                  </a:extLst>
                </a:gridCol>
                <a:gridCol w="1004632">
                  <a:extLst>
                    <a:ext uri="{9D8B030D-6E8A-4147-A177-3AD203B41FA5}">
                      <a16:colId xmlns:a16="http://schemas.microsoft.com/office/drawing/2014/main" val="1544726529"/>
                    </a:ext>
                  </a:extLst>
                </a:gridCol>
                <a:gridCol w="1532237">
                  <a:extLst>
                    <a:ext uri="{9D8B030D-6E8A-4147-A177-3AD203B41FA5}">
                      <a16:colId xmlns:a16="http://schemas.microsoft.com/office/drawing/2014/main" val="2248225017"/>
                    </a:ext>
                  </a:extLst>
                </a:gridCol>
                <a:gridCol w="1594022">
                  <a:extLst>
                    <a:ext uri="{9D8B030D-6E8A-4147-A177-3AD203B41FA5}">
                      <a16:colId xmlns:a16="http://schemas.microsoft.com/office/drawing/2014/main" val="3260051362"/>
                    </a:ext>
                  </a:extLst>
                </a:gridCol>
                <a:gridCol w="5022728">
                  <a:extLst>
                    <a:ext uri="{9D8B030D-6E8A-4147-A177-3AD203B41FA5}">
                      <a16:colId xmlns:a16="http://schemas.microsoft.com/office/drawing/2014/main" val="2641028295"/>
                    </a:ext>
                  </a:extLst>
                </a:gridCol>
              </a:tblGrid>
              <a:tr h="369978">
                <a:tc>
                  <a:txBody>
                    <a:bodyPr/>
                    <a:lstStyle/>
                    <a:p>
                      <a:r>
                        <a:rPr lang="en-IE" sz="1600" u="sng" dirty="0"/>
                        <a:t>Event</a:t>
                      </a:r>
                      <a:endParaRPr lang="en-GB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u="sng" dirty="0"/>
                        <a:t>Date</a:t>
                      </a:r>
                      <a:endParaRPr lang="en-GB" sz="1600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u="sng" dirty="0"/>
                        <a:t>For Who?</a:t>
                      </a:r>
                      <a:endParaRPr lang="en-GB" sz="1600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u="sng" dirty="0"/>
                        <a:t>Speaker</a:t>
                      </a:r>
                      <a:endParaRPr lang="en-GB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u="sng" dirty="0"/>
                        <a:t>Purpose</a:t>
                      </a:r>
                      <a:endParaRPr lang="en-GB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70260"/>
                  </a:ext>
                </a:extLst>
              </a:tr>
              <a:tr h="638592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(Trouble) Shooting in Chaos (CPI &amp; IAPI)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IE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</a:rPr>
                        <a:t> Feb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0" dirty="0">
                          <a:solidFill>
                            <a:schemeClr val="tx1"/>
                          </a:solidFill>
                        </a:rPr>
                        <a:t>Producers, Creatives and all members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0" dirty="0">
                          <a:solidFill>
                            <a:schemeClr val="tx1"/>
                          </a:solidFill>
                        </a:rPr>
                        <a:t>3 Creative Directors</a:t>
                      </a:r>
                    </a:p>
                    <a:p>
                      <a:r>
                        <a:rPr lang="en-IE" sz="1200" b="0" dirty="0">
                          <a:solidFill>
                            <a:schemeClr val="tx1"/>
                          </a:solidFill>
                        </a:rPr>
                        <a:t>3 Producers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0" dirty="0">
                          <a:solidFill>
                            <a:schemeClr val="tx1"/>
                          </a:solidFill>
                        </a:rPr>
                        <a:t>Behind the scenes of some of the best Ad productions created in 2020 during </a:t>
                      </a:r>
                      <a:r>
                        <a:rPr lang="en-IE" sz="1200" b="0" dirty="0" err="1">
                          <a:solidFill>
                            <a:schemeClr val="tx1"/>
                          </a:solidFill>
                        </a:rPr>
                        <a:t>Covid</a:t>
                      </a:r>
                      <a:r>
                        <a:rPr lang="en-IE" sz="12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93024"/>
                  </a:ext>
                </a:extLst>
              </a:tr>
              <a:tr h="638592">
                <a:tc>
                  <a:txBody>
                    <a:bodyPr/>
                    <a:lstStyle/>
                    <a:p>
                      <a:r>
                        <a:rPr lang="en-IE" sz="1600" b="1" dirty="0"/>
                        <a:t>IAPI on International Women’s Day</a:t>
                      </a:r>
                      <a:endParaRPr lang="en-I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5</a:t>
                      </a:r>
                      <a:r>
                        <a:rPr lang="en-IE" sz="1200" baseline="30000" dirty="0"/>
                        <a:t>th</a:t>
                      </a:r>
                      <a:r>
                        <a:rPr lang="en-IE" sz="1200" dirty="0"/>
                        <a:t> Mar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All members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b="0" dirty="0">
                          <a:solidFill>
                            <a:schemeClr val="tx1"/>
                          </a:solidFill>
                        </a:rPr>
                        <a:t>2020 Winners of Female Futures Fund plus Keynote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To announce the winners of IAPI Coaching bursary for high potential females 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43101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Creative is Native </a:t>
                      </a:r>
                    </a:p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– 3 Events planned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Mar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Jul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Nov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Creatives and all members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TBC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To inspire and reinforce the power of Irish creativity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956378"/>
                  </a:ext>
                </a:extLst>
              </a:tr>
              <a:tr h="563652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Sustainability in Practice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Apr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Leaders and all members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Panel of speakers – TBC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To understand the pain and gain of running a sustainable business.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670456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Media Matters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Oct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Media Leaders and all members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Panel of speakers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To share insights and predictions for the future of media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960816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492EA0C3-425F-405B-B140-68CF5506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906" y="123409"/>
            <a:ext cx="5682343" cy="1325563"/>
          </a:xfrm>
        </p:spPr>
        <p:txBody>
          <a:bodyPr/>
          <a:lstStyle/>
          <a:p>
            <a:pPr algn="r"/>
            <a:r>
              <a:rPr lang="en-IE" dirty="0"/>
              <a:t>Inspirational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78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BC66CD6-C8B3-49DB-82ED-103D0B635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16648"/>
              </p:ext>
            </p:extLst>
          </p:nvPr>
        </p:nvGraphicFramePr>
        <p:xfrm>
          <a:off x="397318" y="3003265"/>
          <a:ext cx="11397363" cy="34288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8053">
                  <a:extLst>
                    <a:ext uri="{9D8B030D-6E8A-4147-A177-3AD203B41FA5}">
                      <a16:colId xmlns:a16="http://schemas.microsoft.com/office/drawing/2014/main" val="2445576517"/>
                    </a:ext>
                  </a:extLst>
                </a:gridCol>
                <a:gridCol w="1050323">
                  <a:extLst>
                    <a:ext uri="{9D8B030D-6E8A-4147-A177-3AD203B41FA5}">
                      <a16:colId xmlns:a16="http://schemas.microsoft.com/office/drawing/2014/main" val="1544726529"/>
                    </a:ext>
                  </a:extLst>
                </a:gridCol>
                <a:gridCol w="1532237">
                  <a:extLst>
                    <a:ext uri="{9D8B030D-6E8A-4147-A177-3AD203B41FA5}">
                      <a16:colId xmlns:a16="http://schemas.microsoft.com/office/drawing/2014/main" val="2248225017"/>
                    </a:ext>
                  </a:extLst>
                </a:gridCol>
                <a:gridCol w="1594022">
                  <a:extLst>
                    <a:ext uri="{9D8B030D-6E8A-4147-A177-3AD203B41FA5}">
                      <a16:colId xmlns:a16="http://schemas.microsoft.com/office/drawing/2014/main" val="3260051362"/>
                    </a:ext>
                  </a:extLst>
                </a:gridCol>
                <a:gridCol w="5022728">
                  <a:extLst>
                    <a:ext uri="{9D8B030D-6E8A-4147-A177-3AD203B41FA5}">
                      <a16:colId xmlns:a16="http://schemas.microsoft.com/office/drawing/2014/main" val="2641028295"/>
                    </a:ext>
                  </a:extLst>
                </a:gridCol>
              </a:tblGrid>
              <a:tr h="369978">
                <a:tc>
                  <a:txBody>
                    <a:bodyPr/>
                    <a:lstStyle/>
                    <a:p>
                      <a:r>
                        <a:rPr lang="en-IE" u="sng" dirty="0">
                          <a:solidFill>
                            <a:schemeClr val="accent4"/>
                          </a:solidFill>
                        </a:rPr>
                        <a:t>Event</a:t>
                      </a:r>
                      <a:endParaRPr lang="en-GB" b="1" u="sng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u="sng" dirty="0">
                          <a:solidFill>
                            <a:schemeClr val="accent4"/>
                          </a:solidFill>
                        </a:rPr>
                        <a:t>Date</a:t>
                      </a:r>
                      <a:endParaRPr lang="en-GB" b="1" u="sng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u="sng" dirty="0">
                          <a:solidFill>
                            <a:schemeClr val="accent4"/>
                          </a:solidFill>
                        </a:rPr>
                        <a:t>For Who?</a:t>
                      </a:r>
                      <a:endParaRPr lang="en-GB" b="1" u="sng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u="sng" dirty="0">
                          <a:solidFill>
                            <a:schemeClr val="accent4"/>
                          </a:solidFill>
                        </a:rPr>
                        <a:t>Speaker</a:t>
                      </a:r>
                      <a:endParaRPr lang="en-GB" b="1" u="sng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u="sng" dirty="0">
                          <a:solidFill>
                            <a:schemeClr val="accent4"/>
                          </a:solidFill>
                        </a:rPr>
                        <a:t>Purpose</a:t>
                      </a:r>
                      <a:endParaRPr lang="en-GB" b="1" u="sng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270260"/>
                  </a:ext>
                </a:extLst>
              </a:tr>
              <a:tr h="638592">
                <a:tc>
                  <a:txBody>
                    <a:bodyPr/>
                    <a:lstStyle/>
                    <a:p>
                      <a:r>
                        <a:rPr lang="en-IE" sz="1800" dirty="0">
                          <a:solidFill>
                            <a:schemeClr val="tx1"/>
                          </a:solidFill>
                        </a:rPr>
                        <a:t>Effie Refresher – 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How to Win an Effie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Feb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Agencies &amp; Clients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Effie Judges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To remind and educate marketers and agencies – how to enter and how to prepare the case for Effie Awards Ireland.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43101"/>
                  </a:ext>
                </a:extLst>
              </a:tr>
              <a:tr h="566666">
                <a:tc>
                  <a:txBody>
                    <a:bodyPr/>
                    <a:lstStyle/>
                    <a:p>
                      <a:r>
                        <a:rPr lang="en-IE" dirty="0"/>
                        <a:t>1</a:t>
                      </a:r>
                      <a:r>
                        <a:rPr lang="en-IE" baseline="30000" dirty="0"/>
                        <a:t>st</a:t>
                      </a:r>
                      <a:r>
                        <a:rPr lang="en-IE" dirty="0"/>
                        <a:t> Entry Deadline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23</a:t>
                      </a:r>
                      <a:r>
                        <a:rPr lang="en-IE" sz="1400" baseline="30000" dirty="0"/>
                        <a:t>rd</a:t>
                      </a:r>
                      <a:r>
                        <a:rPr lang="en-IE" sz="1400" dirty="0"/>
                        <a:t> Apr</a:t>
                      </a:r>
                      <a:endParaRPr lang="en-I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956378"/>
                  </a:ext>
                </a:extLst>
              </a:tr>
              <a:tr h="566664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r>
                        <a:rPr lang="en-IE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nd</a:t>
                      </a:r>
                      <a:r>
                        <a:rPr lang="en-I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Entry Deadline</a:t>
                      </a:r>
                      <a:endParaRPr lang="en-GB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</a:t>
                      </a:r>
                      <a:r>
                        <a:rPr lang="en-IE" sz="140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</a:t>
                      </a:r>
                      <a:r>
                        <a:rPr lang="en-I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May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n/a</a:t>
                      </a:r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670456"/>
                  </a:ext>
                </a:extLst>
              </a:tr>
              <a:tr h="570158">
                <a:tc>
                  <a:txBody>
                    <a:bodyPr/>
                    <a:lstStyle/>
                    <a:p>
                      <a:r>
                        <a:rPr lang="en-IE" dirty="0"/>
                        <a:t>3</a:t>
                      </a:r>
                      <a:r>
                        <a:rPr lang="en-IE" baseline="30000" dirty="0"/>
                        <a:t>rd</a:t>
                      </a:r>
                      <a:r>
                        <a:rPr lang="en-IE" dirty="0"/>
                        <a:t> Entry Deadline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IE" sz="14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 June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960816"/>
                  </a:ext>
                </a:extLst>
              </a:tr>
              <a:tr h="716791">
                <a:tc>
                  <a:txBody>
                    <a:bodyPr/>
                    <a:lstStyle/>
                    <a:p>
                      <a:r>
                        <a:rPr lang="en-IE" dirty="0"/>
                        <a:t>AWARDS GALA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n-IE" sz="1400" baseline="30000" dirty="0">
                          <a:solidFill>
                            <a:schemeClr val="tx1"/>
                          </a:solidFill>
                        </a:rPr>
                        <a:t>trd</a:t>
                      </a:r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 SEPT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Agencies &amp; Clients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TBC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Format TBC – planning for virtual and reduced physical events in several locations.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47083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9412614-1283-4F79-AF46-C8CCA251A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18" y="259731"/>
            <a:ext cx="2294238" cy="876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C762D8-C9EE-43AD-AA38-D7CD6E562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0" y="259730"/>
            <a:ext cx="4946355" cy="22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6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2FFC9-968F-4145-9CE6-D9CE84CD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Still to be confirmed but under discussion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481E7-7CD2-41FA-8BA7-AA0C90A0C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An Post Direct Challenge 2021</a:t>
            </a:r>
          </a:p>
          <a:p>
            <a:r>
              <a:rPr lang="en-IE" dirty="0"/>
              <a:t>Cannes Lions</a:t>
            </a:r>
          </a:p>
          <a:p>
            <a:r>
              <a:rPr lang="en-IE" dirty="0"/>
              <a:t>Grey Lions</a:t>
            </a:r>
          </a:p>
          <a:p>
            <a:r>
              <a:rPr lang="en-IE" dirty="0" err="1"/>
              <a:t>Futureheads</a:t>
            </a:r>
            <a:r>
              <a:rPr lang="en-IE" dirty="0"/>
              <a:t> </a:t>
            </a:r>
            <a:r>
              <a:rPr lang="en-IE" dirty="0" err="1"/>
              <a:t>Busary</a:t>
            </a:r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52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185AC-68C8-4C1B-A807-6DE60F7FCC05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What have we missed?</a:t>
            </a:r>
          </a:p>
        </p:txBody>
      </p:sp>
    </p:spTree>
    <p:extLst>
      <p:ext uri="{BB962C8B-B14F-4D97-AF65-F5344CB8AC3E}">
        <p14:creationId xmlns:p14="http://schemas.microsoft.com/office/powerpoint/2010/main" val="567359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65BB-9F00-4E42-9B8E-D45C3332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Running Order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8DE57-0754-48C0-87AB-DF5DE475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solidFill>
                  <a:schemeClr val="tx1"/>
                </a:solidFill>
                <a:latin typeface="+mj-lt"/>
              </a:rPr>
              <a:t>Spectrum Life – update on smash</a:t>
            </a:r>
          </a:p>
          <a:p>
            <a:endParaRPr lang="en-IE" sz="2400" dirty="0">
              <a:solidFill>
                <a:schemeClr val="tx1"/>
              </a:solidFill>
              <a:latin typeface="+mj-lt"/>
            </a:endParaRPr>
          </a:p>
          <a:p>
            <a:r>
              <a:rPr lang="en-IE" sz="2400" dirty="0">
                <a:solidFill>
                  <a:schemeClr val="tx1"/>
                </a:solidFill>
                <a:latin typeface="+mj-lt"/>
              </a:rPr>
              <a:t>TUD / IAPI – Academic Programme 2021-2022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+mj-lt"/>
              </a:rPr>
              <a:t>Continuous Professional Development</a:t>
            </a:r>
          </a:p>
          <a:p>
            <a:endParaRPr lang="en-IE" sz="2400" dirty="0">
              <a:solidFill>
                <a:schemeClr val="tx1"/>
              </a:solidFill>
              <a:latin typeface="+mj-lt"/>
            </a:endParaRPr>
          </a:p>
          <a:p>
            <a:r>
              <a:rPr lang="en-IE" sz="2400" dirty="0">
                <a:solidFill>
                  <a:schemeClr val="tx1"/>
                </a:solidFill>
                <a:latin typeface="+mj-lt"/>
              </a:rPr>
              <a:t>IAPI Training &amp; Events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+mj-lt"/>
              </a:rPr>
              <a:t>Early Career Level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+mj-lt"/>
              </a:rPr>
              <a:t>Management Level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+mj-lt"/>
              </a:rPr>
              <a:t>Leadership Briefings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+mj-lt"/>
              </a:rPr>
              <a:t>Inspirational Events</a:t>
            </a:r>
          </a:p>
          <a:p>
            <a:pPr lvl="1"/>
            <a:r>
              <a:rPr lang="en-IE" sz="2000" dirty="0">
                <a:solidFill>
                  <a:schemeClr val="tx1"/>
                </a:solidFill>
                <a:latin typeface="+mj-lt"/>
              </a:rPr>
              <a:t>Effie Awards Ireland Timetable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64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BC66CD6-C8B3-49DB-82ED-103D0B635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75406"/>
              </p:ext>
            </p:extLst>
          </p:nvPr>
        </p:nvGraphicFramePr>
        <p:xfrm>
          <a:off x="226540" y="2277860"/>
          <a:ext cx="11516498" cy="231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0292">
                  <a:extLst>
                    <a:ext uri="{9D8B030D-6E8A-4147-A177-3AD203B41FA5}">
                      <a16:colId xmlns:a16="http://schemas.microsoft.com/office/drawing/2014/main" val="2445576517"/>
                    </a:ext>
                  </a:extLst>
                </a:gridCol>
                <a:gridCol w="1013254">
                  <a:extLst>
                    <a:ext uri="{9D8B030D-6E8A-4147-A177-3AD203B41FA5}">
                      <a16:colId xmlns:a16="http://schemas.microsoft.com/office/drawing/2014/main" val="1544726529"/>
                    </a:ext>
                  </a:extLst>
                </a:gridCol>
                <a:gridCol w="1297460">
                  <a:extLst>
                    <a:ext uri="{9D8B030D-6E8A-4147-A177-3AD203B41FA5}">
                      <a16:colId xmlns:a16="http://schemas.microsoft.com/office/drawing/2014/main" val="2248225017"/>
                    </a:ext>
                  </a:extLst>
                </a:gridCol>
                <a:gridCol w="1332764">
                  <a:extLst>
                    <a:ext uri="{9D8B030D-6E8A-4147-A177-3AD203B41FA5}">
                      <a16:colId xmlns:a16="http://schemas.microsoft.com/office/drawing/2014/main" val="3260051362"/>
                    </a:ext>
                  </a:extLst>
                </a:gridCol>
                <a:gridCol w="5022728">
                  <a:extLst>
                    <a:ext uri="{9D8B030D-6E8A-4147-A177-3AD203B41FA5}">
                      <a16:colId xmlns:a16="http://schemas.microsoft.com/office/drawing/2014/main" val="2641028295"/>
                    </a:ext>
                  </a:extLst>
                </a:gridCol>
              </a:tblGrid>
              <a:tr h="278037">
                <a:tc>
                  <a:txBody>
                    <a:bodyPr/>
                    <a:lstStyle/>
                    <a:p>
                      <a:r>
                        <a:rPr lang="en-IE" u="sng" dirty="0">
                          <a:solidFill>
                            <a:schemeClr val="bg1"/>
                          </a:solidFill>
                        </a:rPr>
                        <a:t>Event</a:t>
                      </a:r>
                      <a:endParaRPr lang="en-GB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u="sng" dirty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GB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u="sng" dirty="0">
                          <a:solidFill>
                            <a:schemeClr val="bg1"/>
                          </a:solidFill>
                        </a:rPr>
                        <a:t>For Who?</a:t>
                      </a:r>
                      <a:endParaRPr lang="en-GB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u="sng" dirty="0">
                          <a:solidFill>
                            <a:schemeClr val="bg1"/>
                          </a:solidFill>
                        </a:rPr>
                        <a:t>Speaker</a:t>
                      </a:r>
                      <a:endParaRPr lang="en-GB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u="sng" dirty="0">
                          <a:solidFill>
                            <a:schemeClr val="bg1"/>
                          </a:solidFill>
                        </a:rPr>
                        <a:t>Purpose</a:t>
                      </a:r>
                      <a:endParaRPr lang="en-GB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70260"/>
                  </a:ext>
                </a:extLst>
              </a:tr>
              <a:tr h="481017">
                <a:tc>
                  <a:txBody>
                    <a:bodyPr/>
                    <a:lstStyle/>
                    <a:p>
                      <a:r>
                        <a:rPr lang="en-IE" sz="2400" b="1" dirty="0">
                          <a:solidFill>
                            <a:schemeClr val="tx1"/>
                          </a:solidFill>
                        </a:rPr>
                        <a:t>smash </a:t>
                      </a:r>
                    </a:p>
                    <a:p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your financial wellbeing</a:t>
                      </a:r>
                    </a:p>
                    <a:p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en-IE" sz="14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 Feb</a:t>
                      </a:r>
                    </a:p>
                  </a:txBody>
                  <a:tcPr>
                    <a:solidFill>
                      <a:srgbClr val="97D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Early to mid career members (20-35 </a:t>
                      </a:r>
                      <a:r>
                        <a:rPr lang="en-IE" sz="1400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 olds)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 err="1">
                          <a:solidFill>
                            <a:schemeClr val="tx1"/>
                          </a:solidFill>
                        </a:rPr>
                        <a:t>Ailish</a:t>
                      </a:r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 Gorman, Financial Advisor, BOI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To build financial confidence for junior members of IAPI agencies.  Educate them on budgeting, planning and controlling their finances.  NO PRODUCT SELL.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38751"/>
                  </a:ext>
                </a:extLst>
              </a:tr>
              <a:tr h="481017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chemeClr val="tx1"/>
                          </a:solidFill>
                        </a:rPr>
                        <a:t>smash events schedule</a:t>
                      </a:r>
                    </a:p>
                  </a:txBody>
                  <a:tcPr>
                    <a:solidFill>
                      <a:srgbClr val="97D5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IE" sz="14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400" b="0" dirty="0">
                          <a:solidFill>
                            <a:schemeClr val="tx1"/>
                          </a:solidFill>
                        </a:rPr>
                        <a:t> Apr</a:t>
                      </a:r>
                    </a:p>
                    <a:p>
                      <a:r>
                        <a:rPr lang="en-IE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IE" sz="1400" b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IE" sz="1400" b="0" dirty="0">
                          <a:solidFill>
                            <a:schemeClr val="tx1"/>
                          </a:solidFill>
                        </a:rPr>
                        <a:t> Jun</a:t>
                      </a:r>
                    </a:p>
                    <a:p>
                      <a:r>
                        <a:rPr lang="en-IE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IE" sz="1400" b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IE" sz="1400" b="0" dirty="0">
                          <a:solidFill>
                            <a:schemeClr val="tx1"/>
                          </a:solidFill>
                        </a:rPr>
                        <a:t> Sep</a:t>
                      </a:r>
                    </a:p>
                    <a:p>
                      <a:r>
                        <a:rPr lang="en-IE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IE" sz="14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400" b="0" dirty="0">
                          <a:solidFill>
                            <a:schemeClr val="tx1"/>
                          </a:solidFill>
                        </a:rPr>
                        <a:t> Nov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All members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TBC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Smash events to follow topical issues that arise from </a:t>
                      </a:r>
                      <a:r>
                        <a:rPr lang="en-IE" sz="1400" dirty="0" err="1">
                          <a:solidFill>
                            <a:schemeClr val="tx1"/>
                          </a:solidFill>
                        </a:rPr>
                        <a:t>Futureheads</a:t>
                      </a:r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 needs to general needs throughout the membership.  Suggestions welcome!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D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0052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7F74A7A-5522-4A31-9A7E-8A4E5B779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141" y="172995"/>
            <a:ext cx="3031524" cy="17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1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493D-F4E2-4CD1-A725-A539FB8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18105"/>
            <a:ext cx="10515599" cy="1325563"/>
          </a:xfrm>
        </p:spPr>
        <p:txBody>
          <a:bodyPr>
            <a:normAutofit/>
          </a:bodyPr>
          <a:lstStyle/>
          <a:p>
            <a:pPr algn="r"/>
            <a:r>
              <a:rPr lang="en-IE" sz="3046" dirty="0"/>
              <a:t>IAPI/TUD Formal Education Programme</a:t>
            </a:r>
            <a:endParaRPr lang="en-GB" sz="3046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34696A-FD9E-4955-A07D-19925454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4414945"/>
            <a:ext cx="10515599" cy="2443055"/>
          </a:xfrm>
        </p:spPr>
        <p:txBody>
          <a:bodyPr>
            <a:normAutofit/>
          </a:bodyPr>
          <a:lstStyle/>
          <a:p>
            <a:r>
              <a:rPr lang="en-US" sz="1662" dirty="0">
                <a:latin typeface="Arial Rounded MT Bold" panose="020F0704030504030204" pitchFamily="34" charset="0"/>
                <a:ea typeface="Cambria" panose="02040503050406030204" pitchFamily="18" charset="0"/>
              </a:rPr>
              <a:t>Eligibility – 2nd class </a:t>
            </a:r>
            <a:r>
              <a:rPr lang="en-US" sz="1662" dirty="0" err="1">
                <a:latin typeface="Arial Rounded MT Bold" panose="020F0704030504030204" pitchFamily="34" charset="0"/>
                <a:ea typeface="Cambria" panose="02040503050406030204" pitchFamily="18" charset="0"/>
              </a:rPr>
              <a:t>honours</a:t>
            </a:r>
            <a:r>
              <a:rPr lang="en-US" sz="1662" dirty="0">
                <a:latin typeface="Arial Rounded MT Bold" panose="020F0704030504030204" pitchFamily="34" charset="0"/>
                <a:ea typeface="Cambria" panose="02040503050406030204" pitchFamily="18" charset="0"/>
              </a:rPr>
              <a:t> degree or equivalent in any discipline.  Exceptional entry based on experience.</a:t>
            </a:r>
          </a:p>
          <a:p>
            <a:r>
              <a:rPr lang="en-US" sz="1662" dirty="0">
                <a:latin typeface="Arial Rounded MT Bold" panose="020F0704030504030204" pitchFamily="34" charset="0"/>
                <a:ea typeface="Cambria" panose="02040503050406030204" pitchFamily="18" charset="0"/>
              </a:rPr>
              <a:t>60 ECTS credits of CPD modules - </a:t>
            </a:r>
            <a:r>
              <a:rPr lang="en-US" sz="1246" i="1" dirty="0">
                <a:latin typeface="Arial Rounded MT Bold" panose="020F0704030504030204" pitchFamily="34" charset="0"/>
                <a:ea typeface="Cambria" panose="02040503050406030204" pitchFamily="18" charset="0"/>
              </a:rPr>
              <a:t>each CPD provides 10 ECTS credits.</a:t>
            </a:r>
          </a:p>
          <a:p>
            <a:r>
              <a:rPr lang="en-US" sz="1662" dirty="0">
                <a:latin typeface="Arial Rounded MT Bold" panose="020F0704030504030204" pitchFamily="34" charset="0"/>
                <a:ea typeface="Cambria" panose="02040503050406030204" pitchFamily="18" charset="0"/>
              </a:rPr>
              <a:t>Graduates from the IAPI PG Diploma in Creative Commercial Communications are eligible for the MSc in Creative Commercial Communications (Top-Up) which is a further 30 ECTS.</a:t>
            </a:r>
            <a:endParaRPr lang="en-GB" sz="2492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28247-8F67-402D-8450-72A16F0D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303" y="2428688"/>
            <a:ext cx="1991458" cy="1101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A264F6-657B-4D30-9DF2-16E544951071}"/>
              </a:ext>
            </a:extLst>
          </p:cNvPr>
          <p:cNvSpPr txBox="1"/>
          <p:nvPr/>
        </p:nvSpPr>
        <p:spPr>
          <a:xfrm>
            <a:off x="4715777" y="1761221"/>
            <a:ext cx="4782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28" dirty="0">
                <a:solidFill>
                  <a:schemeClr val="accent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CPD Suite of 6 modules leading to </a:t>
            </a:r>
          </a:p>
          <a:p>
            <a:pPr algn="ctr"/>
            <a:endParaRPr lang="en-US" b="1" spc="-28" dirty="0">
              <a:solidFill>
                <a:schemeClr val="accent1"/>
              </a:solidFill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pc="-28" dirty="0">
                <a:solidFill>
                  <a:schemeClr val="accent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Postgraduate </a:t>
            </a:r>
            <a:r>
              <a:rPr lang="en-US" b="1" spc="-24" dirty="0">
                <a:solidFill>
                  <a:schemeClr val="accent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Diploma in </a:t>
            </a:r>
          </a:p>
          <a:p>
            <a:pPr algn="ctr"/>
            <a:r>
              <a:rPr lang="en-US" b="1" spc="-28" dirty="0">
                <a:solidFill>
                  <a:schemeClr val="accent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Creative Commercial Communications</a:t>
            </a:r>
          </a:p>
          <a:p>
            <a:pPr algn="ctr"/>
            <a:endParaRPr lang="en-US" b="1" spc="-28" dirty="0">
              <a:solidFill>
                <a:schemeClr val="accent1"/>
              </a:solidFill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pc="-28" dirty="0">
                <a:solidFill>
                  <a:schemeClr val="accent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Top-Up MSc in </a:t>
            </a:r>
          </a:p>
          <a:p>
            <a:pPr algn="ctr"/>
            <a:r>
              <a:rPr lang="en-US" b="1" spc="-28" dirty="0">
                <a:solidFill>
                  <a:schemeClr val="accent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Creative Commercial Communications (Leadership)</a:t>
            </a:r>
            <a:endParaRPr lang="en-GB" sz="1400" b="1" dirty="0">
              <a:solidFill>
                <a:schemeClr val="accent1"/>
              </a:solidFill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6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AB9B-09CC-4245-95C3-EAB51A61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546" y="176999"/>
            <a:ext cx="7216404" cy="1325563"/>
          </a:xfrm>
        </p:spPr>
        <p:txBody>
          <a:bodyPr/>
          <a:lstStyle/>
          <a:p>
            <a:pPr algn="ctr"/>
            <a:r>
              <a:rPr lang="en-IE" dirty="0"/>
              <a:t>Semesters and Delivery Timeframe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0AA36D-E9C4-4EAF-BB94-CE086BEEB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072433"/>
              </p:ext>
            </p:extLst>
          </p:nvPr>
        </p:nvGraphicFramePr>
        <p:xfrm>
          <a:off x="2728326" y="4199277"/>
          <a:ext cx="6861957" cy="187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3424170-6298-4C8E-855F-EB878B9BF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693902"/>
              </p:ext>
            </p:extLst>
          </p:nvPr>
        </p:nvGraphicFramePr>
        <p:xfrm>
          <a:off x="2728326" y="1630408"/>
          <a:ext cx="6735347" cy="203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5782F20-7FCD-4F69-8E09-BAF5D6151064}"/>
              </a:ext>
            </a:extLst>
          </p:cNvPr>
          <p:cNvSpPr txBox="1"/>
          <p:nvPr/>
        </p:nvSpPr>
        <p:spPr>
          <a:xfrm>
            <a:off x="3988484" y="1358879"/>
            <a:ext cx="4033911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Semester 1:  Commences 1</a:t>
            </a:r>
            <a:r>
              <a:rPr lang="en-IE" sz="1200" baseline="30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st</a:t>
            </a:r>
            <a:r>
              <a:rPr lang="en-IE" sz="1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Feb 2021</a:t>
            </a:r>
            <a:endParaRPr lang="en-GB" sz="1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08A685-636A-41B1-9F2B-A2AE6A5E670D}"/>
              </a:ext>
            </a:extLst>
          </p:cNvPr>
          <p:cNvSpPr txBox="1"/>
          <p:nvPr/>
        </p:nvSpPr>
        <p:spPr>
          <a:xfrm>
            <a:off x="4148282" y="3943586"/>
            <a:ext cx="4033911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Semester 2:  Commences Early Oct 2021</a:t>
            </a:r>
            <a:endParaRPr lang="en-GB" sz="1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BD41EB-0DCA-44D9-9CF2-52C367407441}"/>
              </a:ext>
            </a:extLst>
          </p:cNvPr>
          <p:cNvSpPr txBox="1"/>
          <p:nvPr/>
        </p:nvSpPr>
        <p:spPr>
          <a:xfrm rot="16200000">
            <a:off x="1577778" y="2370592"/>
            <a:ext cx="1938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i="1" dirty="0">
                <a:latin typeface="Times New Roman" panose="02020603050405020304" pitchFamily="18" charset="0"/>
                <a:ea typeface="Cambria" panose="02040503050406030204" pitchFamily="18" charset="0"/>
              </a:rPr>
              <a:t>*Applicants with 5+ years’ experience eligible for an exemption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50E79D-2A87-4962-935C-C6C352364F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9274" y="355920"/>
            <a:ext cx="1302352" cy="7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7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AB9B-09CC-4245-95C3-EAB51A61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914" y="2074363"/>
            <a:ext cx="2752354" cy="2709275"/>
          </a:xfrm>
          <a:prstGeom prst="rect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Module 1</a:t>
            </a:r>
            <a:b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Contemporary Marketing and Communications</a:t>
            </a:r>
            <a:b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486877-FCD5-4972-A7D0-C90F15A6B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274" y="355920"/>
            <a:ext cx="1302352" cy="72017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E00910-81B5-4815-9D55-128E37D01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434907"/>
              </p:ext>
            </p:extLst>
          </p:nvPr>
        </p:nvGraphicFramePr>
        <p:xfrm>
          <a:off x="4110665" y="1596491"/>
          <a:ext cx="6804080" cy="3752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992">
                  <a:extLst>
                    <a:ext uri="{9D8B030D-6E8A-4147-A177-3AD203B41FA5}">
                      <a16:colId xmlns:a16="http://schemas.microsoft.com/office/drawing/2014/main" val="551070754"/>
                    </a:ext>
                  </a:extLst>
                </a:gridCol>
                <a:gridCol w="642636">
                  <a:extLst>
                    <a:ext uri="{9D8B030D-6E8A-4147-A177-3AD203B41FA5}">
                      <a16:colId xmlns:a16="http://schemas.microsoft.com/office/drawing/2014/main" val="2807180819"/>
                    </a:ext>
                  </a:extLst>
                </a:gridCol>
                <a:gridCol w="778192">
                  <a:extLst>
                    <a:ext uri="{9D8B030D-6E8A-4147-A177-3AD203B41FA5}">
                      <a16:colId xmlns:a16="http://schemas.microsoft.com/office/drawing/2014/main" val="3492288975"/>
                    </a:ext>
                  </a:extLst>
                </a:gridCol>
                <a:gridCol w="2529875">
                  <a:extLst>
                    <a:ext uri="{9D8B030D-6E8A-4147-A177-3AD203B41FA5}">
                      <a16:colId xmlns:a16="http://schemas.microsoft.com/office/drawing/2014/main" val="106666203"/>
                    </a:ext>
                  </a:extLst>
                </a:gridCol>
                <a:gridCol w="1043279">
                  <a:extLst>
                    <a:ext uri="{9D8B030D-6E8A-4147-A177-3AD203B41FA5}">
                      <a16:colId xmlns:a16="http://schemas.microsoft.com/office/drawing/2014/main" val="4030577699"/>
                    </a:ext>
                  </a:extLst>
                </a:gridCol>
                <a:gridCol w="768106">
                  <a:extLst>
                    <a:ext uri="{9D8B030D-6E8A-4147-A177-3AD203B41FA5}">
                      <a16:colId xmlns:a16="http://schemas.microsoft.com/office/drawing/2014/main" val="522121774"/>
                    </a:ext>
                  </a:extLst>
                </a:gridCol>
              </a:tblGrid>
              <a:tr h="194873"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FEB 1st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STUDENT INDUCTION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222851568"/>
                  </a:ext>
                </a:extLst>
              </a:tr>
              <a:tr h="484059"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Feb 2nd-5th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4 mornings with 3 hours of lectures running from 9.30-12.30.</a:t>
                      </a:r>
                      <a:br>
                        <a:rPr lang="en-IE" sz="900">
                          <a:effectLst/>
                        </a:rPr>
                      </a:br>
                      <a:r>
                        <a:rPr lang="en-IE" sz="900">
                          <a:effectLst/>
                        </a:rPr>
                        <a:t>Practioners lecture topics as follows: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4169702369"/>
                  </a:ext>
                </a:extLst>
              </a:tr>
              <a:tr h="194873"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 u="sng">
                          <a:effectLst/>
                        </a:rPr>
                        <a:t>Topic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Practitioner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 u="sng">
                          <a:effectLst/>
                        </a:rPr>
                        <a:t>Company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589840666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DAY 1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2nd Feb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11am-12pm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Branding – John Fanning interview will form part of the course to kick-start this module.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John Fanning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364513437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DAY 2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3rd Feb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11am-12pm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Brand Agility in a turbulent business environment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Mark Brennan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AIB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2027949345"/>
                  </a:ext>
                </a:extLst>
              </a:tr>
              <a:tr h="194873"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DAY 3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4th Feb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10-11am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Brand Actvism - how they take a stand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Laura Costelloe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3356553337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DAY 3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4th Feb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11am-12pm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Sustainability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Ruth Cosgrove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Smurfit Kappa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219770925"/>
                  </a:ext>
                </a:extLst>
              </a:tr>
              <a:tr h="194873"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DAY 4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5th Feb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10-11am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Irish &amp; International Media Landscape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Lynn Brennan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OMD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2963646326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DAY 4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5th Feb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11am-12pm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Social media Mktg - engagement &amp; ecommerce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Stha Banks 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Core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2744116364"/>
                  </a:ext>
                </a:extLst>
              </a:tr>
              <a:tr h="169810"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669047389"/>
                  </a:ext>
                </a:extLst>
              </a:tr>
              <a:tr h="273917">
                <a:tc rowSpan="2"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Mid Workshop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 rowSpan="2"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19th Feb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 rowSpan="2"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9am - 1pm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 rowSpan="2"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Marketing Effectiveness</a:t>
                      </a:r>
                      <a:br>
                        <a:rPr lang="en-IE" sz="900">
                          <a:effectLst/>
                        </a:rPr>
                      </a:br>
                      <a:r>
                        <a:rPr lang="en-IE" sz="900">
                          <a:effectLst/>
                        </a:rPr>
                        <a:t>- Applying commercially relevent metrics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1031457051"/>
                  </a:ext>
                </a:extLst>
              </a:tr>
              <a:tr h="65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283962162"/>
                  </a:ext>
                </a:extLst>
              </a:tr>
              <a:tr h="194873"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 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40401926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Final Day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4th March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</a:rPr>
                        <a:t>6 hours</a:t>
                      </a:r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r>
                        <a:rPr lang="en-IE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Final workshop covering the course with evaluation of assignments</a:t>
                      </a: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80" marR="56080" marT="7788" marB="7788" anchor="b"/>
                </a:tc>
                <a:tc>
                  <a:txBody>
                    <a:bodyPr/>
                    <a:lstStyle/>
                    <a:p>
                      <a:endParaRPr lang="en-IE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80" marR="56080" marT="7788" marB="7788" anchor="b"/>
                </a:tc>
                <a:extLst>
                  <a:ext uri="{0D108BD9-81ED-4DB2-BD59-A6C34878D82A}">
                    <a16:rowId xmlns:a16="http://schemas.microsoft.com/office/drawing/2014/main" val="105893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75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493D-F4E2-4CD1-A725-A539FB83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3305" tIns="31652" rIns="63305" bIns="31652" rtlCol="0" anchor="ctr">
            <a:normAutofit/>
          </a:bodyPr>
          <a:lstStyle/>
          <a:p>
            <a:pPr algn="ctr"/>
            <a:r>
              <a:rPr lang="en-US" sz="2769" dirty="0"/>
              <a:t>Significant Fee Reduction for IAPI Members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CCEE31-F475-4329-BE65-7ED402131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83075"/>
              </p:ext>
            </p:extLst>
          </p:nvPr>
        </p:nvGraphicFramePr>
        <p:xfrm>
          <a:off x="1422397" y="1655761"/>
          <a:ext cx="9347202" cy="4563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585">
                  <a:extLst>
                    <a:ext uri="{9D8B030D-6E8A-4147-A177-3AD203B41FA5}">
                      <a16:colId xmlns:a16="http://schemas.microsoft.com/office/drawing/2014/main" val="2814674010"/>
                    </a:ext>
                  </a:extLst>
                </a:gridCol>
                <a:gridCol w="750507">
                  <a:extLst>
                    <a:ext uri="{9D8B030D-6E8A-4147-A177-3AD203B41FA5}">
                      <a16:colId xmlns:a16="http://schemas.microsoft.com/office/drawing/2014/main" val="1386173026"/>
                    </a:ext>
                  </a:extLst>
                </a:gridCol>
                <a:gridCol w="1120887">
                  <a:extLst>
                    <a:ext uri="{9D8B030D-6E8A-4147-A177-3AD203B41FA5}">
                      <a16:colId xmlns:a16="http://schemas.microsoft.com/office/drawing/2014/main" val="3497548970"/>
                    </a:ext>
                  </a:extLst>
                </a:gridCol>
                <a:gridCol w="194937">
                  <a:extLst>
                    <a:ext uri="{9D8B030D-6E8A-4147-A177-3AD203B41FA5}">
                      <a16:colId xmlns:a16="http://schemas.microsoft.com/office/drawing/2014/main" val="1777810823"/>
                    </a:ext>
                  </a:extLst>
                </a:gridCol>
                <a:gridCol w="2459785">
                  <a:extLst>
                    <a:ext uri="{9D8B030D-6E8A-4147-A177-3AD203B41FA5}">
                      <a16:colId xmlns:a16="http://schemas.microsoft.com/office/drawing/2014/main" val="3916678992"/>
                    </a:ext>
                  </a:extLst>
                </a:gridCol>
                <a:gridCol w="912269">
                  <a:extLst>
                    <a:ext uri="{9D8B030D-6E8A-4147-A177-3AD203B41FA5}">
                      <a16:colId xmlns:a16="http://schemas.microsoft.com/office/drawing/2014/main" val="1473585956"/>
                    </a:ext>
                  </a:extLst>
                </a:gridCol>
                <a:gridCol w="1082232">
                  <a:extLst>
                    <a:ext uri="{9D8B030D-6E8A-4147-A177-3AD203B41FA5}">
                      <a16:colId xmlns:a16="http://schemas.microsoft.com/office/drawing/2014/main" val="4054493657"/>
                    </a:ext>
                  </a:extLst>
                </a:gridCol>
              </a:tblGrid>
              <a:tr h="59235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700" u="sng" strike="noStrike" dirty="0">
                          <a:effectLst/>
                          <a:latin typeface="Arial Rounded MT Bold" panose="020F0704030504030204" pitchFamily="34" charset="0"/>
                        </a:rPr>
                        <a:t>OPTION 1 - PER CPD Module</a:t>
                      </a:r>
                    </a:p>
                    <a:p>
                      <a:pPr algn="ctr" fontAlgn="b"/>
                      <a:endParaRPr lang="en-GB" sz="1700" b="1" i="0" u="sng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sng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100" b="1" i="0" u="sng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E" sz="1700" u="sng" strike="noStrike" dirty="0">
                          <a:effectLst/>
                          <a:latin typeface="Arial Rounded MT Bold" panose="020F0704030504030204" pitchFamily="34" charset="0"/>
                        </a:rPr>
                        <a:t>OPTION 2 - PG Dip in Year 1</a:t>
                      </a:r>
                    </a:p>
                    <a:p>
                      <a:pPr algn="ctr" fontAlgn="b"/>
                      <a:endParaRPr lang="en-IE" sz="1700" b="1" i="0" u="sng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123942"/>
                  </a:ext>
                </a:extLst>
              </a:tr>
              <a:tr h="8837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E" sz="1700" u="none" strike="noStrike" dirty="0">
                          <a:effectLst/>
                          <a:latin typeface="Arial Rounded MT Bold" panose="020F0704030504030204" pitchFamily="34" charset="0"/>
                        </a:rPr>
                        <a:t>Module cost allowing for fully         flexible access to each CPD over          an undefined period of time</a:t>
                      </a:r>
                      <a:endParaRPr lang="en-IE" sz="1700" b="0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1" i="0" u="sng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E" sz="1700" u="none" strike="noStrike" dirty="0">
                          <a:effectLst/>
                          <a:latin typeface="Arial Rounded MT Bold" panose="020F0704030504030204" pitchFamily="34" charset="0"/>
                        </a:rPr>
                        <a:t>Based on each student taking            the full PG Dip in Year 1 -                   Feb 2021 to Jan 2022</a:t>
                      </a:r>
                      <a:endParaRPr lang="en-IE" sz="1700" b="0" i="0" u="none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516906"/>
                  </a:ext>
                </a:extLst>
              </a:tr>
              <a:tr h="414185">
                <a:tc>
                  <a:txBody>
                    <a:bodyPr/>
                    <a:lstStyle/>
                    <a:p>
                      <a:pPr algn="l" fontAlgn="b"/>
                      <a:endParaRPr lang="en-GB" sz="1000" b="1" i="0" u="sng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sng" strike="noStrike" dirty="0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  <a:endParaRPr lang="en-GB" sz="1000" b="1" i="0" u="sng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sng" strike="noStrike" dirty="0">
                          <a:effectLst/>
                          <a:latin typeface="Arial Rounded MT Bold" panose="020F0704030504030204" pitchFamily="34" charset="0"/>
                        </a:rPr>
                        <a:t>Industry Standard</a:t>
                      </a:r>
                      <a:endParaRPr lang="en-GB" sz="1000" b="0" i="0" u="sng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sng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sng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sng" strike="noStrike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  <a:endParaRPr lang="en-GB" sz="1000" b="1" i="0" u="sng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sng" strike="noStrike">
                          <a:effectLst/>
                          <a:latin typeface="Arial Rounded MT Bold" panose="020F0704030504030204" pitchFamily="34" charset="0"/>
                        </a:rPr>
                        <a:t>Industry Standard</a:t>
                      </a:r>
                      <a:endParaRPr lang="en-GB" sz="1000" b="0" i="0" u="sng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extLst>
                  <a:ext uri="{0D108BD9-81ED-4DB2-BD59-A6C34878D82A}">
                    <a16:rowId xmlns:a16="http://schemas.microsoft.com/office/drawing/2014/main" val="3896541601"/>
                  </a:ext>
                </a:extLst>
              </a:tr>
              <a:tr h="4141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 dirty="0">
                          <a:effectLst/>
                          <a:latin typeface="Arial Rounded MT Bold" panose="020F0704030504030204" pitchFamily="34" charset="0"/>
                        </a:rPr>
                        <a:t>IAPI Member FEES per CPD Module - 10 ECTS</a:t>
                      </a:r>
                      <a:endParaRPr lang="en-I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 Rounded MT Bold" panose="020F0704030504030204" pitchFamily="34" charset="0"/>
                        </a:rPr>
                        <a:t>€500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€1.2-1.5k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IAPI Members FEES per PG Dip - 60 ECTS</a:t>
                      </a:r>
                      <a:endParaRPr lang="en-IE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€2,250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 Rounded MT Bold" panose="020F0704030504030204" pitchFamily="34" charset="0"/>
                        </a:rPr>
                        <a:t>€6-7k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extLst>
                  <a:ext uri="{0D108BD9-81ED-4DB2-BD59-A6C34878D82A}">
                    <a16:rowId xmlns:a16="http://schemas.microsoft.com/office/drawing/2014/main" val="2220591113"/>
                  </a:ext>
                </a:extLst>
              </a:tr>
              <a:tr h="365575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member FEES per CPD - 10 ECTS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€1,500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1" u="none" strike="noStrike" dirty="0">
                        <a:solidFill>
                          <a:srgbClr val="203764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Member FEES per PG Dip - 60 ECTS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€6,000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extLst>
                  <a:ext uri="{0D108BD9-81ED-4DB2-BD59-A6C34878D82A}">
                    <a16:rowId xmlns:a16="http://schemas.microsoft.com/office/drawing/2014/main" val="2293340790"/>
                  </a:ext>
                </a:extLst>
              </a:tr>
              <a:tr h="4363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IAPI Discount per CPD</a:t>
                      </a:r>
                      <a:endParaRPr lang="en-GB" sz="1000" b="0" i="1" u="none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€1,000</a:t>
                      </a:r>
                      <a:endParaRPr lang="en-GB" sz="1000" b="0" i="1" u="none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 67%</a:t>
                      </a:r>
                      <a:endParaRPr lang="en-GB" sz="1000" b="0" i="1" u="none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IAPI Discount per PG Dip</a:t>
                      </a:r>
                      <a:endParaRPr lang="it-IT" sz="1000" b="0" i="1" u="none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€3,750</a:t>
                      </a:r>
                      <a:endParaRPr lang="en-GB" sz="1000" b="0" i="1" u="none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 63%</a:t>
                      </a:r>
                      <a:endParaRPr lang="en-GB" sz="1000" b="0" i="1" u="none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/>
                </a:tc>
                <a:extLst>
                  <a:ext uri="{0D108BD9-81ED-4DB2-BD59-A6C34878D82A}">
                    <a16:rowId xmlns:a16="http://schemas.microsoft.com/office/drawing/2014/main" val="2474836860"/>
                  </a:ext>
                </a:extLst>
              </a:tr>
              <a:tr h="2302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295158"/>
                  </a:ext>
                </a:extLst>
              </a:tr>
              <a:tr h="2302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sng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sng" strike="noStrike" dirty="0">
                          <a:effectLst/>
                          <a:latin typeface="Arial Rounded MT Bold" panose="020F0704030504030204" pitchFamily="34" charset="0"/>
                        </a:rPr>
                        <a:t>Masters </a:t>
                      </a:r>
                      <a:r>
                        <a:rPr lang="en-GB" sz="1000" u="sng" strike="noStrike" dirty="0" err="1">
                          <a:effectLst/>
                          <a:latin typeface="Arial Rounded MT Bold" panose="020F0704030504030204" pitchFamily="34" charset="0"/>
                        </a:rPr>
                        <a:t>Topup</a:t>
                      </a:r>
                      <a:r>
                        <a:rPr lang="en-GB" sz="1000" u="sng" strike="noStrike" dirty="0">
                          <a:effectLst/>
                          <a:latin typeface="Arial Rounded MT Bold" panose="020F0704030504030204" pitchFamily="34" charset="0"/>
                        </a:rPr>
                        <a:t> - 30 ECTS</a:t>
                      </a:r>
                      <a:endParaRPr lang="en-GB" sz="1000" b="1" i="0" u="sng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901"/>
                  </a:ext>
                </a:extLst>
              </a:tr>
              <a:tr h="2302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IAPI Member Fees per MSc</a:t>
                      </a:r>
                      <a:endParaRPr lang="en-IE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€3,000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€3.5-5k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907092"/>
                  </a:ext>
                </a:extLst>
              </a:tr>
              <a:tr h="2302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Non Member Fees per MSc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€3,500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4107"/>
                  </a:ext>
                </a:extLst>
              </a:tr>
              <a:tr h="305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IAPI Discount per MSc</a:t>
                      </a:r>
                      <a:endParaRPr lang="en-GB" sz="1000" b="0" i="1" u="none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€500</a:t>
                      </a:r>
                      <a:endParaRPr lang="en-GB" sz="1000" b="0" i="1" u="none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i="1" u="none" strike="noStrike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35%</a:t>
                      </a:r>
                      <a:endParaRPr lang="en-GB" sz="1000" b="0" i="1" u="none" strike="noStrike" dirty="0">
                        <a:solidFill>
                          <a:srgbClr val="FF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62900"/>
                  </a:ext>
                </a:extLst>
              </a:tr>
              <a:tr h="2302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17" marR="8517" marT="851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30637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C838990-A267-4B8F-AD6D-176B11D2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274" y="355920"/>
            <a:ext cx="1302352" cy="7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BC66CD6-C8B3-49DB-82ED-103D0B635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25928"/>
              </p:ext>
            </p:extLst>
          </p:nvPr>
        </p:nvGraphicFramePr>
        <p:xfrm>
          <a:off x="263323" y="1448972"/>
          <a:ext cx="11516498" cy="46109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6771">
                  <a:extLst>
                    <a:ext uri="{9D8B030D-6E8A-4147-A177-3AD203B41FA5}">
                      <a16:colId xmlns:a16="http://schemas.microsoft.com/office/drawing/2014/main" val="2445576517"/>
                    </a:ext>
                  </a:extLst>
                </a:gridCol>
                <a:gridCol w="990306">
                  <a:extLst>
                    <a:ext uri="{9D8B030D-6E8A-4147-A177-3AD203B41FA5}">
                      <a16:colId xmlns:a16="http://schemas.microsoft.com/office/drawing/2014/main" val="1544726529"/>
                    </a:ext>
                  </a:extLst>
                </a:gridCol>
                <a:gridCol w="1880485">
                  <a:extLst>
                    <a:ext uri="{9D8B030D-6E8A-4147-A177-3AD203B41FA5}">
                      <a16:colId xmlns:a16="http://schemas.microsoft.com/office/drawing/2014/main" val="2248225017"/>
                    </a:ext>
                  </a:extLst>
                </a:gridCol>
                <a:gridCol w="1765004">
                  <a:extLst>
                    <a:ext uri="{9D8B030D-6E8A-4147-A177-3AD203B41FA5}">
                      <a16:colId xmlns:a16="http://schemas.microsoft.com/office/drawing/2014/main" val="3260051362"/>
                    </a:ext>
                  </a:extLst>
                </a:gridCol>
                <a:gridCol w="4933932">
                  <a:extLst>
                    <a:ext uri="{9D8B030D-6E8A-4147-A177-3AD203B41FA5}">
                      <a16:colId xmlns:a16="http://schemas.microsoft.com/office/drawing/2014/main" val="2641028295"/>
                    </a:ext>
                  </a:extLst>
                </a:gridCol>
              </a:tblGrid>
              <a:tr h="369978">
                <a:tc>
                  <a:txBody>
                    <a:bodyPr/>
                    <a:lstStyle/>
                    <a:p>
                      <a:r>
                        <a:rPr lang="en-IE" u="sng" dirty="0"/>
                        <a:t>Event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u="sng" dirty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GB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u="sng" dirty="0">
                          <a:solidFill>
                            <a:schemeClr val="bg1"/>
                          </a:solidFill>
                        </a:rPr>
                        <a:t>For Who?</a:t>
                      </a:r>
                      <a:endParaRPr lang="en-GB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u="sng" dirty="0"/>
                        <a:t>Speaker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u="sng" dirty="0"/>
                        <a:t>Purpose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270260"/>
                  </a:ext>
                </a:extLst>
              </a:tr>
              <a:tr h="516956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TAM Training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Feb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May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Sep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Junior/Starters in Media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TAM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670456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Media Focus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Feb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Mar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IE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 May</a:t>
                      </a:r>
                    </a:p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GB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 June</a:t>
                      </a:r>
                    </a:p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GB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 Oct</a:t>
                      </a:r>
                    </a:p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en-GB" sz="11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 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Junior – Mid Managers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DMG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Choose Radio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RTE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Twitter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OOH</a:t>
                      </a:r>
                    </a:p>
                    <a:p>
                      <a:r>
                        <a:rPr lang="en-IE" sz="1100" dirty="0">
                          <a:solidFill>
                            <a:schemeClr val="tx1"/>
                          </a:solidFill>
                        </a:rPr>
                        <a:t>Facebook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Change to 2020 Approach:  For media owners to demonstrate their approach to specific briefs provided by IAPI.  E.g. new product launch; ongoing social; seasonal etc. 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234328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600" b="1" dirty="0" err="1">
                          <a:solidFill>
                            <a:schemeClr val="tx1"/>
                          </a:solidFill>
                        </a:rPr>
                        <a:t>Futureheads</a:t>
                      </a:r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 Events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Feb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Mar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26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May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Jul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Oct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Nov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Speed Mentoring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Silver Linings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TBC</a:t>
                      </a: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“Something fun”!</a:t>
                      </a: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TBC</a:t>
                      </a: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TBC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chemeClr val="tx1"/>
                          </a:solidFill>
                        </a:rPr>
                        <a:t>To inspire, retain and provide support to the under 30s in our sector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557434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smash event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Mar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All members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TBC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420300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chemeClr val="tx1"/>
                          </a:solidFill>
                        </a:rPr>
                        <a:t>Presentation Skills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May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Sep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Early career members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TBC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To help build confidence in presenting to colleagues and clients.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34196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492EA0C3-425F-405B-B140-68CF5506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44" y="123409"/>
            <a:ext cx="4687905" cy="1325563"/>
          </a:xfrm>
        </p:spPr>
        <p:txBody>
          <a:bodyPr/>
          <a:lstStyle/>
          <a:p>
            <a:pPr algn="r"/>
            <a:r>
              <a:rPr lang="en-IE" dirty="0"/>
              <a:t>Training &amp; Events for  </a:t>
            </a:r>
            <a:r>
              <a:rPr lang="en-IE" dirty="0">
                <a:solidFill>
                  <a:srgbClr val="FF0000"/>
                </a:solidFill>
              </a:rPr>
              <a:t>Early(</a:t>
            </a:r>
            <a:r>
              <a:rPr lang="en-IE" dirty="0" err="1">
                <a:solidFill>
                  <a:srgbClr val="FF0000"/>
                </a:solidFill>
              </a:rPr>
              <a:t>ish</a:t>
            </a:r>
            <a:r>
              <a:rPr lang="en-IE" dirty="0">
                <a:solidFill>
                  <a:srgbClr val="FF0000"/>
                </a:solidFill>
              </a:rPr>
              <a:t>) Career </a:t>
            </a:r>
            <a:r>
              <a:rPr lang="en-IE" dirty="0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24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BC66CD6-C8B3-49DB-82ED-103D0B635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882527"/>
              </p:ext>
            </p:extLst>
          </p:nvPr>
        </p:nvGraphicFramePr>
        <p:xfrm>
          <a:off x="413657" y="1147074"/>
          <a:ext cx="11516498" cy="57024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6613">
                  <a:extLst>
                    <a:ext uri="{9D8B030D-6E8A-4147-A177-3AD203B41FA5}">
                      <a16:colId xmlns:a16="http://schemas.microsoft.com/office/drawing/2014/main" val="2445576517"/>
                    </a:ext>
                  </a:extLst>
                </a:gridCol>
                <a:gridCol w="1015553">
                  <a:extLst>
                    <a:ext uri="{9D8B030D-6E8A-4147-A177-3AD203B41FA5}">
                      <a16:colId xmlns:a16="http://schemas.microsoft.com/office/drawing/2014/main" val="1544726529"/>
                    </a:ext>
                  </a:extLst>
                </a:gridCol>
                <a:gridCol w="1517582">
                  <a:extLst>
                    <a:ext uri="{9D8B030D-6E8A-4147-A177-3AD203B41FA5}">
                      <a16:colId xmlns:a16="http://schemas.microsoft.com/office/drawing/2014/main" val="2248225017"/>
                    </a:ext>
                  </a:extLst>
                </a:gridCol>
                <a:gridCol w="1594022">
                  <a:extLst>
                    <a:ext uri="{9D8B030D-6E8A-4147-A177-3AD203B41FA5}">
                      <a16:colId xmlns:a16="http://schemas.microsoft.com/office/drawing/2014/main" val="3260051362"/>
                    </a:ext>
                  </a:extLst>
                </a:gridCol>
                <a:gridCol w="5022728">
                  <a:extLst>
                    <a:ext uri="{9D8B030D-6E8A-4147-A177-3AD203B41FA5}">
                      <a16:colId xmlns:a16="http://schemas.microsoft.com/office/drawing/2014/main" val="2641028295"/>
                    </a:ext>
                  </a:extLst>
                </a:gridCol>
              </a:tblGrid>
              <a:tr h="369978">
                <a:tc>
                  <a:txBody>
                    <a:bodyPr/>
                    <a:lstStyle/>
                    <a:p>
                      <a:r>
                        <a:rPr lang="en-IE" sz="1600" u="sng" dirty="0"/>
                        <a:t>Event</a:t>
                      </a:r>
                      <a:endParaRPr lang="en-GB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u="sng" dirty="0"/>
                        <a:t>Date</a:t>
                      </a:r>
                      <a:endParaRPr lang="en-GB" sz="16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u="sng" dirty="0"/>
                        <a:t>For Who?</a:t>
                      </a:r>
                      <a:endParaRPr lang="en-GB" sz="16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u="sng" dirty="0"/>
                        <a:t>Speaker</a:t>
                      </a:r>
                      <a:endParaRPr lang="en-GB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u="sng" dirty="0"/>
                        <a:t>Purpose</a:t>
                      </a:r>
                      <a:endParaRPr lang="en-GB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270260"/>
                  </a:ext>
                </a:extLst>
              </a:tr>
              <a:tr h="638592">
                <a:tc>
                  <a:txBody>
                    <a:bodyPr/>
                    <a:lstStyle/>
                    <a:p>
                      <a:r>
                        <a:rPr lang="en-IE" sz="1400" b="1" dirty="0"/>
                        <a:t>What Client Think </a:t>
                      </a:r>
                    </a:p>
                    <a:p>
                      <a:r>
                        <a:rPr lang="en-IE" sz="1400" b="1" dirty="0"/>
                        <a:t>(IDI &amp; IAPI)</a:t>
                      </a:r>
                      <a:endParaRPr lang="en-IE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19</a:t>
                      </a:r>
                      <a:r>
                        <a:rPr lang="en-IE" sz="1200" baseline="30000" dirty="0"/>
                        <a:t>th</a:t>
                      </a:r>
                      <a:r>
                        <a:rPr lang="en-IE" sz="1200" dirty="0"/>
                        <a:t> Jan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/>
                        <a:t>Client Managers &amp; Directors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Jonathan Kirk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To share the views from Jonathan’s “What clients think survey” to help us understand clients’ needs.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443101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400" b="1" dirty="0"/>
                        <a:t>John Fanning on Branding</a:t>
                      </a:r>
                      <a:endParaRPr lang="en-IE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2</a:t>
                      </a:r>
                      <a:r>
                        <a:rPr lang="en-IE" sz="1200" baseline="30000" dirty="0"/>
                        <a:t>nd</a:t>
                      </a:r>
                      <a:r>
                        <a:rPr lang="en-IE" sz="1200" dirty="0"/>
                        <a:t> Feb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/>
                        <a:t>All members and Marketers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John Fanning &amp; Margaret </a:t>
                      </a:r>
                      <a:r>
                        <a:rPr lang="en-IE" sz="1200" dirty="0" err="1"/>
                        <a:t>Gilsenan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To provide an overview of </a:t>
                      </a:r>
                      <a:r>
                        <a:rPr lang="en-IE" sz="1200" dirty="0" err="1"/>
                        <a:t>of</a:t>
                      </a:r>
                      <a:r>
                        <a:rPr lang="en-IE" sz="1200" dirty="0"/>
                        <a:t> importance of Branding over the past 10-20 years and how some Brand Marketers are winning today.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956378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400" b="1" dirty="0"/>
                        <a:t>Winning Pitches (remotely)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3</a:t>
                      </a:r>
                      <a:r>
                        <a:rPr lang="en-IE" sz="1200" baseline="30000" dirty="0"/>
                        <a:t>rd</a:t>
                      </a:r>
                      <a:r>
                        <a:rPr lang="en-IE" sz="1200" dirty="0"/>
                        <a:t> Mar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/>
                        <a:t>Anyone managing pitches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Jonathan Kirk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Tips, methods and insights into winning pitches, particularly now we are pitching remotely.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470835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400" b="1" dirty="0"/>
                        <a:t>Financial Skills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25</a:t>
                      </a:r>
                      <a:r>
                        <a:rPr lang="en-IE" sz="1200" baseline="30000" dirty="0"/>
                        <a:t>th</a:t>
                      </a:r>
                      <a:r>
                        <a:rPr lang="en-IE" sz="1200" dirty="0"/>
                        <a:t> Mar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/>
                        <a:t>Anyone managing client budgets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Allen Kiernan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Gain an understanding of how to manage client’s budgets and how to work with financial departments in both your own agency and the client company.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234328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200" b="1" dirty="0"/>
                        <a:t>INSIGHTS MONTH - April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200" b="1" dirty="0"/>
                        <a:t>Think like a planner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200" b="1" dirty="0"/>
                        <a:t>Think like a Consumer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E" sz="1200" b="1" dirty="0"/>
                        <a:t>Think for the future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000" dirty="0"/>
                    </a:p>
                    <a:p>
                      <a:r>
                        <a:rPr lang="en-IE" sz="1200" dirty="0"/>
                        <a:t>5</a:t>
                      </a:r>
                      <a:r>
                        <a:rPr lang="en-IE" sz="1200" baseline="30000" dirty="0"/>
                        <a:t>th</a:t>
                      </a:r>
                      <a:r>
                        <a:rPr lang="en-IE" sz="1200" dirty="0"/>
                        <a:t> Apr</a:t>
                      </a:r>
                    </a:p>
                    <a:p>
                      <a:r>
                        <a:rPr lang="en-IE" sz="1200" dirty="0"/>
                        <a:t>13</a:t>
                      </a:r>
                      <a:r>
                        <a:rPr lang="en-IE" sz="1200" baseline="30000" dirty="0"/>
                        <a:t>th</a:t>
                      </a:r>
                      <a:r>
                        <a:rPr lang="en-IE" sz="1200" dirty="0"/>
                        <a:t> Apr</a:t>
                      </a:r>
                    </a:p>
                    <a:p>
                      <a:r>
                        <a:rPr lang="en-IE" sz="1200" dirty="0"/>
                        <a:t>20</a:t>
                      </a:r>
                      <a:r>
                        <a:rPr lang="en-IE" sz="1200" baseline="30000" dirty="0"/>
                        <a:t>th</a:t>
                      </a:r>
                      <a:r>
                        <a:rPr lang="en-IE" sz="1200" dirty="0"/>
                        <a:t> Apr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  <a:p>
                      <a:r>
                        <a:rPr lang="en-GB" sz="1200" dirty="0"/>
                        <a:t>Planners, researchers, strategists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200" dirty="0"/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TBC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200" dirty="0"/>
                    </a:p>
                    <a:p>
                      <a:r>
                        <a:rPr lang="en-IE" sz="1200" dirty="0"/>
                        <a:t>To coincide with Module 2 of TUD/IAPI Academic programme we will bring International and Domestic experts in the field of insights, behavioural science and planning.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557434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400" b="1" dirty="0"/>
                        <a:t>Translating the Brief for Creatives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5</a:t>
                      </a:r>
                      <a:r>
                        <a:rPr lang="en-IE" sz="1200" baseline="30000" dirty="0"/>
                        <a:t>th</a:t>
                      </a:r>
                      <a:r>
                        <a:rPr lang="en-IE" sz="1200" dirty="0"/>
                        <a:t> May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Client facing managers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Jonathan Kirk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To help translate the brief from clients to an inspirational brief for Creatives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298375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400" b="1" dirty="0"/>
                        <a:t>Data Analytics </a:t>
                      </a:r>
                      <a:r>
                        <a:rPr lang="en-IE" sz="1100" b="1" dirty="0"/>
                        <a:t>– extracting insight from information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27</a:t>
                      </a:r>
                      <a:r>
                        <a:rPr lang="en-IE" sz="1200" baseline="30000" dirty="0"/>
                        <a:t>th</a:t>
                      </a:r>
                      <a:r>
                        <a:rPr lang="en-IE" sz="1200" dirty="0"/>
                        <a:t> May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Client facing managers &amp; planners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TBC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To understand how to translate information into insight.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717322"/>
                  </a:ext>
                </a:extLst>
              </a:tr>
              <a:tr h="369978">
                <a:tc>
                  <a:txBody>
                    <a:bodyPr/>
                    <a:lstStyle/>
                    <a:p>
                      <a:r>
                        <a:rPr lang="en-IE" sz="1400" b="1" dirty="0">
                          <a:solidFill>
                            <a:schemeClr val="tx1"/>
                          </a:solidFill>
                        </a:rPr>
                        <a:t>SKILLS MONTH – Oct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Think Commercially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Think like a Client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Think like a Leader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Oct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Oct</a:t>
                      </a: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en-IE" sz="12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 Oct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E" sz="1200" dirty="0">
                          <a:solidFill>
                            <a:schemeClr val="tx1"/>
                          </a:solidFill>
                        </a:rPr>
                        <a:t>All Managers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Jonathan Kirk plus 2 more trainers TBC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To provide practical skills for Managers working with clients and managing teams.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94561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492EA0C3-425F-405B-B140-68CF5506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40" y="70244"/>
            <a:ext cx="4624109" cy="1325563"/>
          </a:xfrm>
        </p:spPr>
        <p:txBody>
          <a:bodyPr/>
          <a:lstStyle/>
          <a:p>
            <a:pPr algn="r"/>
            <a:r>
              <a:rPr lang="en-IE" dirty="0"/>
              <a:t>Training &amp; Events for </a:t>
            </a:r>
            <a:r>
              <a:rPr lang="en-IE" dirty="0">
                <a:solidFill>
                  <a:srgbClr val="FF0000"/>
                </a:solidFill>
              </a:rPr>
              <a:t>Managers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652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API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975D026876141BA1BB5D218010BCA" ma:contentTypeVersion="11" ma:contentTypeDescription="Create a new document." ma:contentTypeScope="" ma:versionID="274c98da0791b012cd325400dea32556">
  <xsd:schema xmlns:xsd="http://www.w3.org/2001/XMLSchema" xmlns:xs="http://www.w3.org/2001/XMLSchema" xmlns:p="http://schemas.microsoft.com/office/2006/metadata/properties" xmlns:ns2="b64a675c-6c09-4132-bf78-9809e98fadcd" xmlns:ns3="54e99a3a-4b90-48ec-b079-8eebafbdf267" targetNamespace="http://schemas.microsoft.com/office/2006/metadata/properties" ma:root="true" ma:fieldsID="d7478843a05e145629fe337f84b6437c" ns2:_="" ns3:_="">
    <xsd:import namespace="b64a675c-6c09-4132-bf78-9809e98fadcd"/>
    <xsd:import namespace="54e99a3a-4b90-48ec-b079-8eebafbdf2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a675c-6c09-4132-bf78-9809e98fad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99a3a-4b90-48ec-b079-8eebafbdf2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3933D4-33DB-4C96-B8B4-4B0001631B9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4e99a3a-4b90-48ec-b079-8eebafbdf267"/>
    <ds:schemaRef ds:uri="b64a675c-6c09-4132-bf78-9809e98fadc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A55E47-1FAC-4087-8FE8-8E9BDC4CA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4a675c-6c09-4132-bf78-9809e98fadcd"/>
    <ds:schemaRef ds:uri="54e99a3a-4b90-48ec-b079-8eebafbdf2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911324-55A6-48FC-ACA3-116956C705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1617</Words>
  <Application>Microsoft Office PowerPoint</Application>
  <PresentationFormat>Widescreen</PresentationFormat>
  <Paragraphs>457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Calibri</vt:lpstr>
      <vt:lpstr>Palatino Linotype</vt:lpstr>
      <vt:lpstr>Times New Roman</vt:lpstr>
      <vt:lpstr>Custom Design</vt:lpstr>
      <vt:lpstr>PowerPoint Presentation</vt:lpstr>
      <vt:lpstr>Running Order</vt:lpstr>
      <vt:lpstr>PowerPoint Presentation</vt:lpstr>
      <vt:lpstr>IAPI/TUD Formal Education Programme</vt:lpstr>
      <vt:lpstr>Semesters and Delivery Timeframe</vt:lpstr>
      <vt:lpstr>Module 1 Contemporary Marketing and Communications </vt:lpstr>
      <vt:lpstr>Significant Fee Reduction for IAPI Members</vt:lpstr>
      <vt:lpstr>Training &amp; Events for  Early(ish) Career level</vt:lpstr>
      <vt:lpstr>Training &amp; Events for Managers</vt:lpstr>
      <vt:lpstr>Briefings &amp; Events for Leaders</vt:lpstr>
      <vt:lpstr>Inspirational Events</vt:lpstr>
      <vt:lpstr>PowerPoint Presentation</vt:lpstr>
      <vt:lpstr>Still to be confirmed but under 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Charley</dc:creator>
  <cp:lastModifiedBy>Charley</cp:lastModifiedBy>
  <cp:revision>1</cp:revision>
  <dcterms:created xsi:type="dcterms:W3CDTF">2021-01-21T09:10:40Z</dcterms:created>
  <dcterms:modified xsi:type="dcterms:W3CDTF">2021-01-21T09:12:20Z</dcterms:modified>
</cp:coreProperties>
</file>